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76" r:id="rId3"/>
    <p:sldId id="277" r:id="rId4"/>
    <p:sldId id="278" r:id="rId5"/>
    <p:sldId id="279" r:id="rId6"/>
    <p:sldId id="257" r:id="rId7"/>
    <p:sldId id="274" r:id="rId8"/>
    <p:sldId id="258" r:id="rId9"/>
    <p:sldId id="275" r:id="rId10"/>
    <p:sldId id="259" r:id="rId11"/>
    <p:sldId id="280" r:id="rId12"/>
    <p:sldId id="281" r:id="rId13"/>
    <p:sldId id="282" r:id="rId14"/>
    <p:sldId id="305" r:id="rId15"/>
    <p:sldId id="283" r:id="rId16"/>
    <p:sldId id="285" r:id="rId17"/>
    <p:sldId id="286" r:id="rId18"/>
    <p:sldId id="287" r:id="rId19"/>
    <p:sldId id="293" r:id="rId20"/>
    <p:sldId id="284" r:id="rId21"/>
    <p:sldId id="288" r:id="rId22"/>
    <p:sldId id="289" r:id="rId23"/>
    <p:sldId id="290" r:id="rId24"/>
    <p:sldId id="291" r:id="rId25"/>
    <p:sldId id="294" r:id="rId26"/>
    <p:sldId id="295" r:id="rId27"/>
    <p:sldId id="296" r:id="rId28"/>
    <p:sldId id="297" r:id="rId29"/>
    <p:sldId id="298" r:id="rId30"/>
    <p:sldId id="299" r:id="rId31"/>
    <p:sldId id="260" r:id="rId32"/>
    <p:sldId id="262" r:id="rId33"/>
    <p:sldId id="271" r:id="rId34"/>
    <p:sldId id="272" r:id="rId35"/>
    <p:sldId id="263" r:id="rId36"/>
    <p:sldId id="269" r:id="rId37"/>
    <p:sldId id="270" r:id="rId38"/>
    <p:sldId id="302" r:id="rId39"/>
    <p:sldId id="300" r:id="rId40"/>
    <p:sldId id="301" r:id="rId41"/>
    <p:sldId id="265" r:id="rId42"/>
    <p:sldId id="273" r:id="rId43"/>
    <p:sldId id="303" r:id="rId44"/>
    <p:sldId id="304" r:id="rId45"/>
    <p:sldId id="266" r:id="rId46"/>
    <p:sldId id="268" r:id="rId47"/>
    <p:sldId id="267" r:id="rId48"/>
    <p:sldId id="307" r:id="rId49"/>
    <p:sldId id="308" r:id="rId50"/>
    <p:sldId id="309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70" autoAdjust="0"/>
  </p:normalViewPr>
  <p:slideViewPr>
    <p:cSldViewPr snapToGrid="0" snapToObjects="1">
      <p:cViewPr varScale="1">
        <p:scale>
          <a:sx n="135" d="100"/>
          <a:sy n="135" d="100"/>
        </p:scale>
        <p:origin x="246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9CDF-4C50-5C44-919C-4B86482DEB9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9D733-4F6A-CA4D-A90F-E8DE5AC7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8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Ashley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0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7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0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 smtClean="0"/>
          </a:p>
          <a:p>
            <a:r>
              <a:rPr lang="en-GB" dirty="0" smtClean="0"/>
              <a:t>Room full of people: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People (person tag)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Tables (table tag)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Chairs (chair tag)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“Hey everyone” – everyone looks at me because I’m just addressing all the &lt;people&gt; tags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Add classes to be more specific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“Brunette” class – all brunettes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“Girl” tag – all girls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Classes – multiple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Tags – one person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Name – hey “Ashley”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1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0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13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6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Ashley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2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94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0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8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76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9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Stephanie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8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Stephanie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5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Stephanie</a:t>
            </a:r>
          </a:p>
          <a:p>
            <a:r>
              <a:rPr lang="en-GB" dirty="0" smtClean="0"/>
              <a:t>Briefly</a:t>
            </a:r>
            <a:r>
              <a:rPr lang="en-GB" baseline="0" dirty="0" smtClean="0"/>
              <a:t> explain technical term of parent/child. </a:t>
            </a:r>
            <a:r>
              <a:rPr lang="en-GB" dirty="0" smtClean="0"/>
              <a:t>Shows</a:t>
            </a:r>
            <a:r>
              <a:rPr lang="en-GB" baseline="0" dirty="0" smtClean="0"/>
              <a:t> a visual representation. Analogy of a container full of items – compare to HTML tags containing other HTML tags. When you have two container boxes with an similar object in each, how do you tell the two apart?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Stephanie</a:t>
            </a:r>
          </a:p>
          <a:p>
            <a:r>
              <a:rPr lang="en-GB" dirty="0" smtClean="0"/>
              <a:t>Code representation of the previous slide.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29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Stephanie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Discuss how you would then add </a:t>
            </a:r>
            <a:r>
              <a:rPr lang="en-GB" dirty="0" err="1" smtClean="0"/>
              <a:t>css</a:t>
            </a:r>
            <a:r>
              <a:rPr lang="en-GB" dirty="0" smtClean="0"/>
              <a:t> to differentiate between the widget</a:t>
            </a:r>
            <a:r>
              <a:rPr lang="en-GB" baseline="0" dirty="0" smtClean="0"/>
              <a:t> h3</a:t>
            </a:r>
            <a:r>
              <a:rPr lang="en-GB" dirty="0" smtClean="0"/>
              <a:t>/posts h3/and</a:t>
            </a:r>
            <a:r>
              <a:rPr lang="en-GB" baseline="0" dirty="0" smtClean="0"/>
              <a:t> all h3 tags.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Hazel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63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Stephanie</a:t>
            </a:r>
          </a:p>
          <a:p>
            <a:r>
              <a:rPr lang="en-GB" dirty="0" smtClean="0"/>
              <a:t>What to cover:</a:t>
            </a:r>
          </a:p>
          <a:p>
            <a:r>
              <a:rPr lang="en-GB" dirty="0" smtClean="0"/>
              <a:t>-change</a:t>
            </a:r>
            <a:r>
              <a:rPr lang="en-GB" baseline="0" dirty="0" smtClean="0"/>
              <a:t> link </a:t>
            </a:r>
            <a:r>
              <a:rPr lang="en-GB" baseline="0" dirty="0" err="1" smtClean="0"/>
              <a:t>colors</a:t>
            </a:r>
            <a:endParaRPr lang="en-GB" baseline="0" dirty="0" smtClean="0"/>
          </a:p>
          <a:p>
            <a:r>
              <a:rPr lang="en-GB" baseline="0" dirty="0" smtClean="0"/>
              <a:t>-change post heading link </a:t>
            </a:r>
            <a:r>
              <a:rPr lang="en-GB" baseline="0" dirty="0" err="1" smtClean="0"/>
              <a:t>colors</a:t>
            </a:r>
            <a:endParaRPr lang="en-GB" baseline="0" dirty="0" smtClean="0"/>
          </a:p>
          <a:p>
            <a:r>
              <a:rPr lang="en-GB" baseline="0" dirty="0" smtClean="0"/>
              <a:t>-change footer link </a:t>
            </a:r>
            <a:r>
              <a:rPr lang="en-GB" baseline="0" dirty="0" err="1" smtClean="0"/>
              <a:t>color</a:t>
            </a:r>
            <a:endParaRPr lang="en-GB" baseline="0" dirty="0" smtClean="0"/>
          </a:p>
          <a:p>
            <a:r>
              <a:rPr lang="en-GB" baseline="0" dirty="0" smtClean="0"/>
              <a:t>-add grey background to widgets</a:t>
            </a:r>
          </a:p>
          <a:p>
            <a:r>
              <a:rPr lang="en-GB" baseline="0" dirty="0" smtClean="0"/>
              <a:t>-add spacing between posts</a:t>
            </a:r>
          </a:p>
          <a:p>
            <a:r>
              <a:rPr lang="en-GB" baseline="0" dirty="0" smtClean="0"/>
              <a:t>-add background </a:t>
            </a:r>
            <a:r>
              <a:rPr lang="en-GB" baseline="0" dirty="0" err="1" smtClean="0"/>
              <a:t>color</a:t>
            </a:r>
            <a:r>
              <a:rPr lang="en-GB" baseline="0" dirty="0" smtClean="0"/>
              <a:t> to heading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81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Hazel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6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36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0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4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8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93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5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Stephanie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5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Stephanie</a:t>
            </a:r>
          </a:p>
          <a:p>
            <a:r>
              <a:rPr lang="en-GB" dirty="0" smtClean="0"/>
              <a:t>THE BEST THING EVER!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Stephanie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84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Stephanie</a:t>
            </a:r>
          </a:p>
          <a:p>
            <a:r>
              <a:rPr lang="en-GB" dirty="0" smtClean="0"/>
              <a:t>Temporary changes – only</a:t>
            </a:r>
            <a:r>
              <a:rPr lang="en-GB" baseline="0" dirty="0" smtClean="0"/>
              <a:t> you can see the changes and when you refresh the page, they go away.</a:t>
            </a:r>
          </a:p>
          <a:p>
            <a:r>
              <a:rPr lang="en-GB" baseline="0" dirty="0" smtClean="0"/>
              <a:t>A quick way to find classes and ids of HTML elements that you can’t find in your template files.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Use inspect element on tutorialexample.html file</a:t>
            </a:r>
          </a:p>
          <a:p>
            <a:r>
              <a:rPr lang="en-GB" baseline="0" dirty="0" smtClean="0"/>
              <a:t>Topics to cover: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-customize read more link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-find post heading and change font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-customize subscription widget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-customize cloud tags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429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Hazel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4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20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Ashley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87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Ashley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60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Hazel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29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Hazel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75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Hazel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879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4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Hazel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8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2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Hazel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D733-4F6A-CA4D-A90F-E8DE5AC784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Beyond Blog Formatting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ashley</a:t>
            </a:r>
            <a:r>
              <a:rPr lang="en-US" dirty="0" smtClean="0"/>
              <a:t>&gt; &lt;hazel&gt; &lt;</a:t>
            </a:r>
            <a:r>
              <a:rPr lang="en-US" dirty="0" err="1" smtClean="0"/>
              <a:t>stephanie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293" y="4579314"/>
            <a:ext cx="4228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chemeClr val="bg1">
                    <a:lumMod val="85000"/>
                  </a:schemeClr>
                </a:solidFill>
              </a:rPr>
              <a:t>&lt;/&gt;</a:t>
            </a:r>
            <a:endParaRPr lang="en-GB" sz="9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CSS code: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3657" y="3258154"/>
            <a:ext cx="568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h1 {color: #666666;}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999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Digging into HTML and CSS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Let’s get messy with some tags!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11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HTML Tags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recognize HTML tags by their angle brackets.</a:t>
            </a:r>
          </a:p>
          <a:p>
            <a:r>
              <a:rPr lang="en-GB" dirty="0" smtClean="0"/>
              <a:t>These brackets are used to signify the beginning of a tag and the end of a tag.</a:t>
            </a:r>
          </a:p>
          <a:p>
            <a:r>
              <a:rPr lang="en-GB" dirty="0" smtClean="0"/>
              <a:t>Example: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48188" y="4184292"/>
            <a:ext cx="744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&lt;strong&gt;This is bolded text.&lt;/strong&gt;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8188" y="5901349"/>
            <a:ext cx="744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This is bolded text.</a:t>
            </a:r>
            <a:endParaRPr lang="en-GB" sz="2400" b="1" dirty="0"/>
          </a:p>
        </p:txBody>
      </p:sp>
      <p:sp>
        <p:nvSpPr>
          <p:cNvPr id="6" name="Down Arrow 5"/>
          <p:cNvSpPr/>
          <p:nvPr/>
        </p:nvSpPr>
        <p:spPr>
          <a:xfrm>
            <a:off x="4304996" y="4717970"/>
            <a:ext cx="534009" cy="10780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Elbow Connector 7"/>
          <p:cNvCxnSpPr/>
          <p:nvPr/>
        </p:nvCxnSpPr>
        <p:spPr>
          <a:xfrm rot="5400000" flipH="1" flipV="1">
            <a:off x="2096325" y="4719109"/>
            <a:ext cx="431597" cy="2852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V="1">
            <a:off x="6476907" y="4719108"/>
            <a:ext cx="431597" cy="2852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5063" y="5077554"/>
            <a:ext cx="213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Signifies the start of the tag.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0642" y="5095041"/>
            <a:ext cx="209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Signifies the end of the tag.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4484921" y="3766334"/>
            <a:ext cx="431597" cy="2852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185" y="3398695"/>
            <a:ext cx="1930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text you want inside.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Kinds of HTML tags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Hundreds of different HTML tags.</a:t>
            </a:r>
          </a:p>
          <a:p>
            <a:r>
              <a:rPr lang="en-GB" dirty="0" smtClean="0"/>
              <a:t>Some tags do specific things automatically.</a:t>
            </a:r>
          </a:p>
          <a:p>
            <a:pPr lvl="1"/>
            <a:r>
              <a:rPr lang="en-GB" dirty="0" smtClean="0"/>
              <a:t>&lt;strong&gt; makes text bold automatically</a:t>
            </a:r>
          </a:p>
          <a:p>
            <a:pPr lvl="1"/>
            <a:r>
              <a:rPr lang="en-GB" dirty="0" smtClean="0"/>
              <a:t>&lt;a </a:t>
            </a:r>
            <a:r>
              <a:rPr lang="en-GB" dirty="0" err="1" smtClean="0"/>
              <a:t>href</a:t>
            </a:r>
            <a:r>
              <a:rPr lang="en-GB" dirty="0" smtClean="0"/>
              <a:t>=“link </a:t>
            </a:r>
            <a:r>
              <a:rPr lang="en-GB" dirty="0" err="1" smtClean="0"/>
              <a:t>url</a:t>
            </a:r>
            <a:r>
              <a:rPr lang="en-GB" dirty="0" smtClean="0"/>
              <a:t>”&gt;Text&lt;/a&gt; creates a link automatically</a:t>
            </a:r>
          </a:p>
          <a:p>
            <a:r>
              <a:rPr lang="en-GB" dirty="0" smtClean="0"/>
              <a:t>Others don’t do anything special without CSS.</a:t>
            </a:r>
          </a:p>
          <a:p>
            <a:pPr lvl="1"/>
            <a:r>
              <a:rPr lang="en-GB" dirty="0" smtClean="0"/>
              <a:t>&lt;div&gt; and &lt;section&gt; have no different appearance without CSS.</a:t>
            </a:r>
          </a:p>
        </p:txBody>
      </p:sp>
    </p:spTree>
    <p:extLst>
      <p:ext uri="{BB962C8B-B14F-4D97-AF65-F5344CB8AC3E}">
        <p14:creationId xmlns:p14="http://schemas.microsoft.com/office/powerpoint/2010/main" val="321756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Kinds of HTML tags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Paragraphs ( &lt;p&gt; )</a:t>
            </a:r>
          </a:p>
          <a:p>
            <a:r>
              <a:rPr lang="en-GB" dirty="0"/>
              <a:t>Bolded text ( &lt;strong&gt; )</a:t>
            </a:r>
          </a:p>
          <a:p>
            <a:r>
              <a:rPr lang="en-GB" dirty="0"/>
              <a:t>Italicized text ( &lt;</a:t>
            </a:r>
            <a:r>
              <a:rPr lang="en-GB" dirty="0" err="1"/>
              <a:t>em</a:t>
            </a:r>
            <a:r>
              <a:rPr lang="en-GB" dirty="0"/>
              <a:t>&gt; )</a:t>
            </a:r>
          </a:p>
          <a:p>
            <a:r>
              <a:rPr lang="en-GB" dirty="0"/>
              <a:t>Links ( &lt;a </a:t>
            </a:r>
            <a:r>
              <a:rPr lang="en-GB" dirty="0" err="1"/>
              <a:t>href</a:t>
            </a:r>
            <a:r>
              <a:rPr lang="en-GB" dirty="0"/>
              <a:t>=“link here”&gt;My linked text&lt;/a&gt; )</a:t>
            </a:r>
          </a:p>
          <a:p>
            <a:r>
              <a:rPr lang="en-GB" dirty="0"/>
              <a:t>Images ( &lt;</a:t>
            </a:r>
            <a:r>
              <a:rPr lang="en-GB" dirty="0" err="1"/>
              <a:t>img</a:t>
            </a:r>
            <a:r>
              <a:rPr lang="en-GB" dirty="0"/>
              <a:t> </a:t>
            </a:r>
            <a:r>
              <a:rPr lang="en-GB" dirty="0" err="1"/>
              <a:t>src</a:t>
            </a:r>
            <a:r>
              <a:rPr lang="en-GB" dirty="0"/>
              <a:t>=“image URL here” alt=“Description”&gt; )</a:t>
            </a:r>
          </a:p>
          <a:p>
            <a:r>
              <a:rPr lang="en-GB" dirty="0"/>
              <a:t>Sections ( &lt;section&gt; or &lt;div&gt; )</a:t>
            </a:r>
          </a:p>
        </p:txBody>
      </p:sp>
    </p:spTree>
    <p:extLst>
      <p:ext uri="{BB962C8B-B14F-4D97-AF65-F5344CB8AC3E}">
        <p14:creationId xmlns:p14="http://schemas.microsoft.com/office/powerpoint/2010/main" val="287020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tags more specific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Without classes and IDs, you have no way to identify just one specific tag in CSS.</a:t>
            </a:r>
          </a:p>
          <a:p>
            <a:r>
              <a:rPr lang="en-GB" dirty="0" smtClean="0"/>
              <a:t>Imagine you’re in a room full of people…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931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apply classes and 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Classes are used to link multiple tags together under a common identifier. So you can have many objects on a page with the same class name.</a:t>
            </a:r>
          </a:p>
          <a:p>
            <a:pPr lvl="1"/>
            <a:r>
              <a:rPr lang="en-GB" dirty="0"/>
              <a:t>Tag with a class name:</a:t>
            </a:r>
          </a:p>
          <a:p>
            <a:pPr marL="228600" lvl="1" indent="0">
              <a:buNone/>
            </a:pPr>
            <a:r>
              <a:rPr lang="en-GB" b="1" dirty="0"/>
              <a:t>&lt;div class=“blue-box”&gt;Text here&lt;/div&gt;</a:t>
            </a:r>
          </a:p>
          <a:p>
            <a:r>
              <a:rPr lang="en-GB" dirty="0"/>
              <a:t>IDs are to target one tag, and one tag only. You shouldn’t use the same ID name twice on a page!</a:t>
            </a:r>
          </a:p>
          <a:p>
            <a:pPr lvl="1"/>
            <a:r>
              <a:rPr lang="en-GB" dirty="0"/>
              <a:t>Tag with an ID:</a:t>
            </a:r>
          </a:p>
          <a:p>
            <a:pPr marL="228600" lvl="1" indent="0">
              <a:buNone/>
            </a:pPr>
            <a:r>
              <a:rPr lang="en-GB" b="1" dirty="0"/>
              <a:t>&lt;div id=“contact-me”&gt;Contact info here&lt;/div&gt;</a:t>
            </a:r>
          </a:p>
        </p:txBody>
      </p:sp>
    </p:spTree>
    <p:extLst>
      <p:ext uri="{BB962C8B-B14F-4D97-AF65-F5344CB8AC3E}">
        <p14:creationId xmlns:p14="http://schemas.microsoft.com/office/powerpoint/2010/main" val="91121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how do we use CSS?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structure of CSS looks like this: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t</a:t>
            </a:r>
            <a:r>
              <a:rPr lang="en-GB" b="1" dirty="0" smtClean="0"/>
              <a:t>ag {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property: value;</a:t>
            </a:r>
          </a:p>
          <a:p>
            <a:pPr marL="0" indent="0">
              <a:buNone/>
            </a:pPr>
            <a:r>
              <a:rPr lang="en-GB" b="1" dirty="0" smtClean="0"/>
              <a:t>}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div {</a:t>
            </a:r>
          </a:p>
          <a:p>
            <a:pPr marL="0" indent="0">
              <a:buNone/>
            </a:pPr>
            <a:r>
              <a:rPr lang="en-GB" b="1" dirty="0" smtClean="0"/>
              <a:t>	</a:t>
            </a:r>
            <a:r>
              <a:rPr lang="en-GB" b="1" dirty="0" err="1" smtClean="0"/>
              <a:t>color</a:t>
            </a:r>
            <a:r>
              <a:rPr lang="en-GB" b="1" dirty="0" smtClean="0"/>
              <a:t>: black;</a:t>
            </a:r>
          </a:p>
          <a:p>
            <a:pPr marL="0" indent="0">
              <a:buNone/>
            </a:pPr>
            <a:r>
              <a:rPr lang="en-GB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020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classes and IDs in CSS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Period before class name</a:t>
            </a:r>
          </a:p>
          <a:p>
            <a:pPr marL="0" indent="0">
              <a:buNone/>
            </a:pPr>
            <a:r>
              <a:rPr lang="en-GB" dirty="0" smtClean="0"/>
              <a:t>.</a:t>
            </a:r>
            <a:r>
              <a:rPr lang="en-GB" dirty="0" err="1" smtClean="0"/>
              <a:t>classname</a:t>
            </a:r>
            <a:r>
              <a:rPr lang="en-GB" dirty="0" smtClean="0"/>
              <a:t> {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background: grey;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Hash before ID name</a:t>
            </a:r>
          </a:p>
          <a:p>
            <a:pPr marL="0" indent="0">
              <a:buNone/>
            </a:pPr>
            <a:r>
              <a:rPr lang="en-GB" dirty="0" smtClean="0"/>
              <a:t>#</a:t>
            </a:r>
            <a:r>
              <a:rPr lang="en-GB" dirty="0" err="1" smtClean="0"/>
              <a:t>idname</a:t>
            </a:r>
            <a:r>
              <a:rPr lang="en-GB" dirty="0" smtClean="0"/>
              <a:t> {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background: grey;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351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back to that person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See how a person’s traits could be used in CSS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#</a:t>
            </a:r>
            <a:r>
              <a:rPr lang="en-GB" dirty="0"/>
              <a:t>Ashley {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 smtClean="0"/>
              <a:t>eye-</a:t>
            </a:r>
            <a:r>
              <a:rPr lang="en-GB" dirty="0" err="1" smtClean="0"/>
              <a:t>color</a:t>
            </a:r>
            <a:r>
              <a:rPr lang="en-GB" dirty="0"/>
              <a:t>: green;</a:t>
            </a:r>
          </a:p>
          <a:p>
            <a:pPr marL="0" indent="0">
              <a:buNone/>
            </a:pPr>
            <a:r>
              <a:rPr lang="en-GB" dirty="0"/>
              <a:t>    skin-tone: pale;</a:t>
            </a:r>
          </a:p>
          <a:p>
            <a:pPr marL="0" indent="0">
              <a:buNone/>
            </a:pPr>
            <a:r>
              <a:rPr lang="en-GB" dirty="0"/>
              <a:t>    occupation: “Web Developer”;</a:t>
            </a:r>
          </a:p>
          <a:p>
            <a:pPr marL="0" indent="0">
              <a:buNone/>
            </a:pPr>
            <a:r>
              <a:rPr lang="en-GB" dirty="0" smtClean="0"/>
              <a:t>}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 real CSS example you might use on a blog</a:t>
            </a:r>
          </a:p>
          <a:p>
            <a:pPr marL="0" indent="0">
              <a:buNone/>
            </a:pPr>
            <a:r>
              <a:rPr lang="en-GB" dirty="0" smtClean="0"/>
              <a:t>.blog-post {</a:t>
            </a:r>
          </a:p>
          <a:p>
            <a:pPr marL="0" indent="0">
              <a:buNone/>
            </a:pPr>
            <a:r>
              <a:rPr lang="en-GB" dirty="0" smtClean="0"/>
              <a:t>    background: green;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err="1" smtClean="0"/>
              <a:t>color</a:t>
            </a:r>
            <a:r>
              <a:rPr lang="en-GB" dirty="0" smtClean="0"/>
              <a:t>: black;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font-family: Arial, sans-serif;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font-weight: bold;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Ashley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GB" dirty="0" smtClean="0"/>
              <a:t>#Ashley {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age: 24;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blog: </a:t>
            </a:r>
            <a:r>
              <a:rPr lang="en-GB" dirty="0" err="1" smtClean="0"/>
              <a:t>url</a:t>
            </a:r>
            <a:r>
              <a:rPr lang="en-GB" dirty="0" smtClean="0"/>
              <a:t>(‘http://www.nosegraze.com’);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known-for: ‘Ultimate Book Blogger Plugin’;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occupation: self-employed;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platform: WordPress;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skills: Designer, Coder, Blogger;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 smtClean="0"/>
              <a:t>}</a:t>
            </a:r>
          </a:p>
          <a:p>
            <a:pPr marL="0" indent="0">
              <a:spcBef>
                <a:spcPts val="1000"/>
              </a:spcBef>
              <a:buNone/>
            </a:pPr>
            <a:endParaRPr lang="en-GB" dirty="0"/>
          </a:p>
          <a:p>
            <a:pPr marL="0" indent="0">
              <a:spcBef>
                <a:spcPts val="1000"/>
              </a:spcBef>
              <a:buNone/>
            </a:pPr>
            <a:r>
              <a:rPr lang="en-GB" b="1" dirty="0" smtClean="0"/>
              <a:t>NOSE GRAZE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24" y="3597569"/>
            <a:ext cx="3020992" cy="30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5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CSS to a tag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div {</a:t>
            </a:r>
          </a:p>
          <a:p>
            <a:pPr marL="0" indent="0">
              <a:buNone/>
            </a:pPr>
            <a:r>
              <a:rPr lang="en-GB" sz="3600" dirty="0" smtClean="0"/>
              <a:t>	background: #f4f4f4;</a:t>
            </a:r>
          </a:p>
          <a:p>
            <a:pPr marL="0" indent="0">
              <a:buNone/>
            </a:pPr>
            <a:r>
              <a:rPr lang="en-GB" sz="3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3478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7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only target the sidebar widgets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we have to give the widgets a class name. There are multiple widgets which is why we use a class instead of an ID.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Let’s change our CSS to target only this class:</a:t>
            </a:r>
          </a:p>
          <a:p>
            <a:pPr marL="0" indent="0">
              <a:buNone/>
            </a:pPr>
            <a:r>
              <a:rPr lang="en-GB" dirty="0" smtClean="0"/>
              <a:t>.widget {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background: #f4f4f4;</a:t>
            </a:r>
          </a:p>
          <a:p>
            <a:pPr marL="0" indent="0">
              <a:buNone/>
            </a:pPr>
            <a:r>
              <a:rPr lang="en-GB" dirty="0"/>
              <a:t>}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56983" y="3107846"/>
            <a:ext cx="1119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&lt;</a:t>
            </a:r>
            <a:r>
              <a:rPr lang="en-GB" sz="3200" dirty="0" smtClean="0"/>
              <a:t>div</a:t>
            </a:r>
            <a:r>
              <a:rPr lang="en-GB" sz="2000" dirty="0" smtClean="0"/>
              <a:t>&gt;</a:t>
            </a:r>
            <a:endParaRPr lang="en-GB" sz="2000" dirty="0"/>
          </a:p>
        </p:txBody>
      </p:sp>
      <p:sp>
        <p:nvSpPr>
          <p:cNvPr id="5" name="Right Arrow 4"/>
          <p:cNvSpPr/>
          <p:nvPr/>
        </p:nvSpPr>
        <p:spPr>
          <a:xfrm>
            <a:off x="2766328" y="3093216"/>
            <a:ext cx="819303" cy="6071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06279" y="3105513"/>
            <a:ext cx="414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&lt;</a:t>
            </a:r>
            <a:r>
              <a:rPr lang="en-GB" sz="3200" dirty="0" smtClean="0"/>
              <a:t>div class=“widget”</a:t>
            </a:r>
            <a:r>
              <a:rPr lang="en-GB" sz="2000" dirty="0" smtClean="0"/>
              <a:t>&gt;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20797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Nesting in CSS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happens when you have one HTML tag inside another.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980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CSS Nesting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Allows you to:</a:t>
            </a:r>
          </a:p>
          <a:p>
            <a:r>
              <a:rPr lang="en-GB" dirty="0" smtClean="0"/>
              <a:t>Assign CSS to HTML that does not have an ID or class.</a:t>
            </a:r>
          </a:p>
          <a:p>
            <a:r>
              <a:rPr lang="en-GB" dirty="0" smtClean="0"/>
              <a:t>Use fewer IDs and classes.</a:t>
            </a:r>
          </a:p>
          <a:p>
            <a:pPr lvl="1"/>
            <a:r>
              <a:rPr lang="en-GB" dirty="0" smtClean="0"/>
              <a:t>Cleaner HTML</a:t>
            </a:r>
          </a:p>
          <a:p>
            <a:pPr lvl="1"/>
            <a:r>
              <a:rPr lang="en-GB" dirty="0" smtClean="0"/>
              <a:t>Easier to make CSS changes</a:t>
            </a:r>
          </a:p>
          <a:p>
            <a:r>
              <a:rPr lang="en-GB" dirty="0" smtClean="0"/>
              <a:t>Access multiple HTML tags at once</a:t>
            </a:r>
          </a:p>
          <a:p>
            <a:r>
              <a:rPr lang="en-GB" dirty="0" smtClean="0"/>
              <a:t>Be more exact in targeting HTML tags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871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CSS Nesting – Parent/Child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98474" y="1402432"/>
            <a:ext cx="74676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4774" y="1973271"/>
            <a:ext cx="5715000" cy="222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50874" y="1478632"/>
            <a:ext cx="166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class=‘post’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717674" y="2201871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h3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799684" y="3482414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h3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632074" y="2432703"/>
            <a:ext cx="66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725617" y="3114038"/>
            <a:ext cx="66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689474" y="2354270"/>
            <a:ext cx="66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5496842" y="3421071"/>
            <a:ext cx="66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326" y="4709864"/>
            <a:ext cx="7467600" cy="169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25701" y="4831432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class=‘widget’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9224" y="5364222"/>
            <a:ext cx="4819650" cy="838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8"/>
          <p:cNvSpPr txBox="1"/>
          <p:nvPr/>
        </p:nvSpPr>
        <p:spPr>
          <a:xfrm>
            <a:off x="2860674" y="5516622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h3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3698874" y="5658921"/>
            <a:ext cx="66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4689474" y="5454786"/>
            <a:ext cx="66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4339813" y="3413823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h3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6181048" y="5567905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h3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37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CSS Nesting – Code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&lt;div class=“post”&gt;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&lt;h3&gt;This is my heading&lt;/h3&gt;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&lt;p&gt;This is the text inside the post class.&lt;/p&gt;</a:t>
            </a:r>
          </a:p>
          <a:p>
            <a:pPr marL="0" indent="0">
              <a:buNone/>
            </a:pPr>
            <a:r>
              <a:rPr lang="en-GB" dirty="0" smtClean="0"/>
              <a:t>&lt;/div&gt;</a:t>
            </a:r>
          </a:p>
          <a:p>
            <a:pPr marL="0" indent="0">
              <a:buNone/>
            </a:pPr>
            <a:r>
              <a:rPr lang="en-GB" dirty="0" smtClean="0"/>
              <a:t>&lt;div class=“widget”&gt;</a:t>
            </a:r>
          </a:p>
          <a:p>
            <a:pPr marL="0" indent="0">
              <a:buNone/>
            </a:pPr>
            <a:r>
              <a:rPr lang="en-GB" dirty="0" smtClean="0"/>
              <a:t>	&lt;h3&gt;Widget Heading&lt;/h3&gt;</a:t>
            </a:r>
          </a:p>
          <a:p>
            <a:pPr marL="0" indent="0">
              <a:buNone/>
            </a:pPr>
            <a:r>
              <a:rPr lang="en-GB" dirty="0" smtClean="0"/>
              <a:t>	&lt;p&gt;Widget text.&lt;/p&gt;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&lt;/div&gt;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165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CSS Nesting – Apply CSS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Change h3 tag to red.</a:t>
            </a:r>
          </a:p>
          <a:p>
            <a:pPr marL="0" indent="0">
              <a:buNone/>
            </a:pPr>
            <a:r>
              <a:rPr lang="en-GB" dirty="0" smtClean="0"/>
              <a:t>h3 {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 smtClean="0"/>
              <a:t>color</a:t>
            </a:r>
            <a:r>
              <a:rPr lang="en-GB" dirty="0" smtClean="0"/>
              <a:t>: red;</a:t>
            </a:r>
          </a:p>
          <a:p>
            <a:pPr marL="0" indent="0">
              <a:buNone/>
            </a:pPr>
            <a:r>
              <a:rPr lang="en-GB" dirty="0" smtClean="0"/>
              <a:t>}</a:t>
            </a:r>
            <a:endParaRPr lang="en-GB" dirty="0"/>
          </a:p>
          <a:p>
            <a:r>
              <a:rPr lang="en-GB" dirty="0" smtClean="0"/>
              <a:t>Change h3 tag inside post class to red.</a:t>
            </a:r>
          </a:p>
          <a:p>
            <a:pPr marL="0" indent="0">
              <a:buNone/>
            </a:pPr>
            <a:r>
              <a:rPr lang="en-GB" dirty="0" smtClean="0"/>
              <a:t>.post h3 {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 smtClean="0"/>
              <a:t>color</a:t>
            </a:r>
            <a:r>
              <a:rPr lang="en-GB" dirty="0" smtClean="0"/>
              <a:t>: red;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255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Hazel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GB" dirty="0"/>
              <a:t>#Hazel {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age: 19;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country: Philippines;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blog: </a:t>
            </a:r>
            <a:r>
              <a:rPr lang="en-GB" dirty="0" err="1"/>
              <a:t>url</a:t>
            </a:r>
            <a:r>
              <a:rPr lang="en-GB" dirty="0"/>
              <a:t>(‘http://staybookish.net’);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occupation: student;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platform: WordPress;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skills: Blogger, Designer, Photographer;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}</a:t>
            </a:r>
          </a:p>
          <a:p>
            <a:pPr marL="0" indent="0">
              <a:spcBef>
                <a:spcPts val="1000"/>
              </a:spcBef>
              <a:buNone/>
            </a:pPr>
            <a:endParaRPr lang="en-GB" dirty="0"/>
          </a:p>
          <a:p>
            <a:pPr marL="0" indent="0">
              <a:spcBef>
                <a:spcPts val="1000"/>
              </a:spcBef>
              <a:buNone/>
            </a:pPr>
            <a:r>
              <a:rPr lang="en-GB" b="1" dirty="0"/>
              <a:t>STAY </a:t>
            </a:r>
            <a:r>
              <a:rPr lang="en-GB" b="1" dirty="0" smtClean="0"/>
              <a:t>BOOKISH</a:t>
            </a:r>
            <a:endParaRPr lang="en-GB" b="1" dirty="0"/>
          </a:p>
        </p:txBody>
      </p:sp>
      <p:pic>
        <p:nvPicPr>
          <p:cNvPr id="4" name="Picture 3" descr="1378034_10202458715928359_268604707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14" y="3884813"/>
            <a:ext cx="2722837" cy="27184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68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HTML/CSS Examples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We’ll show you exactly how this works!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033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put CSS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special place to put CSS on your blog.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Template Designer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HTML Template Editor</a:t>
            </a:r>
          </a:p>
        </p:txBody>
      </p:sp>
    </p:spTree>
    <p:extLst>
      <p:ext uri="{BB962C8B-B14F-4D97-AF65-F5344CB8AC3E}">
        <p14:creationId xmlns:p14="http://schemas.microsoft.com/office/powerpoint/2010/main" val="2195247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CSS in Template Designer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1" b="64104"/>
          <a:stretch/>
        </p:blipFill>
        <p:spPr>
          <a:xfrm>
            <a:off x="762000" y="2609756"/>
            <a:ext cx="7620000" cy="18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85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CSS in HTML Template Editor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5571" b="-4733"/>
          <a:stretch/>
        </p:blipFill>
        <p:spPr>
          <a:xfrm>
            <a:off x="901093" y="2262875"/>
            <a:ext cx="7038856" cy="3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01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r>
              <a:rPr lang="en-US" dirty="0"/>
              <a:t> </a:t>
            </a:r>
            <a:r>
              <a:rPr lang="en-US" dirty="0" smtClean="0"/>
              <a:t>(Self-Hosted)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custom CSS plugins: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Jetpack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Simple Custom </a:t>
            </a:r>
            <a:r>
              <a:rPr lang="en-US" dirty="0" smtClean="0"/>
              <a:t>CSS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143" y="2871754"/>
            <a:ext cx="4020653" cy="25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6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Jetpack Custom CSS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4" y="2232548"/>
            <a:ext cx="7876029" cy="39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61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Custom CSS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2305367"/>
            <a:ext cx="8035515" cy="26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5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Inspect Element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help you figure out what CSS classes and IDs you need.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553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Inspect Element Tool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44774"/>
            <a:ext cx="8458200" cy="463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30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Stephanie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GB" dirty="0" smtClean="0"/>
              <a:t>#Stephanie {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age: </a:t>
            </a:r>
            <a:r>
              <a:rPr lang="en-GB" dirty="0" smtClean="0"/>
              <a:t>21;</a:t>
            </a:r>
            <a:endParaRPr lang="en-GB" dirty="0"/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blog: </a:t>
            </a:r>
            <a:r>
              <a:rPr lang="en-GB" dirty="0" err="1" smtClean="0"/>
              <a:t>url</a:t>
            </a:r>
            <a:r>
              <a:rPr lang="en-GB" dirty="0" smtClean="0"/>
              <a:t>(‘http://www.thesepaperhearts.com’);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 smtClean="0"/>
              <a:t>	known-for: Blogger Tutorials;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occupation: </a:t>
            </a:r>
            <a:r>
              <a:rPr lang="en-GB" dirty="0" smtClean="0"/>
              <a:t>Developer;</a:t>
            </a:r>
            <a:endParaRPr lang="en-GB" dirty="0"/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platform: WordPress;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/>
              <a:t>	skills: Designer, Coder, Blogger</a:t>
            </a:r>
            <a:r>
              <a:rPr lang="en-GB" dirty="0" smtClean="0"/>
              <a:t>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GB" dirty="0" smtClean="0"/>
              <a:t>}</a:t>
            </a:r>
          </a:p>
          <a:p>
            <a:pPr marL="0" indent="0">
              <a:spcBef>
                <a:spcPts val="1000"/>
              </a:spcBef>
              <a:buNone/>
            </a:pPr>
            <a:endParaRPr lang="en-GB" dirty="0"/>
          </a:p>
          <a:p>
            <a:pPr marL="0" indent="0">
              <a:spcBef>
                <a:spcPts val="1000"/>
              </a:spcBef>
              <a:buNone/>
            </a:pPr>
            <a:r>
              <a:rPr lang="en-GB" b="1" dirty="0" smtClean="0"/>
              <a:t>THESE PAPER HEARTS</a:t>
            </a:r>
            <a:endParaRPr lang="en-GB" b="1" dirty="0"/>
          </a:p>
        </p:txBody>
      </p:sp>
      <p:pic>
        <p:nvPicPr>
          <p:cNvPr id="1026" name="Picture 2" descr="C:\Users\Stephanie\Pictures\Blog\profilepi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02" y="3753344"/>
            <a:ext cx="2606634" cy="26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Inspect Element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inspect element tool allows you to view the HTML and CSS of any web page and make temporary changes.</a:t>
            </a:r>
          </a:p>
          <a:p>
            <a:r>
              <a:rPr lang="en-GB" dirty="0" smtClean="0"/>
              <a:t>Access it by:</a:t>
            </a:r>
          </a:p>
          <a:p>
            <a:pPr lvl="1"/>
            <a:r>
              <a:rPr lang="en-GB" dirty="0" smtClean="0"/>
              <a:t>Pressing the F12 key on your keyboard.</a:t>
            </a:r>
          </a:p>
          <a:p>
            <a:pPr lvl="1"/>
            <a:r>
              <a:rPr lang="en-GB" dirty="0" smtClean="0"/>
              <a:t>Right clicking on a website element and</a:t>
            </a:r>
          </a:p>
          <a:p>
            <a:pPr marL="2286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selecting: Inspect Element.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11" y="3533876"/>
            <a:ext cx="2932113" cy="25922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3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CSS snippets you might use on your actual blog!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49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64252" cy="40291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body{</a:t>
            </a:r>
          </a:p>
          <a:p>
            <a:pPr marL="228600" lvl="1" indent="0">
              <a:buNone/>
            </a:pPr>
            <a:r>
              <a:rPr lang="en-US" sz="2000" dirty="0" smtClean="0"/>
              <a:t>background-color: #FCF9F8; </a:t>
            </a:r>
          </a:p>
          <a:p>
            <a:pPr marL="228600" lvl="1" indent="0">
              <a:buNone/>
            </a:pPr>
            <a:r>
              <a:rPr lang="en-US" sz="2000" dirty="0" smtClean="0"/>
              <a:t>background-image: </a:t>
            </a:r>
            <a:r>
              <a:rPr lang="en-US" sz="2000" dirty="0" err="1" smtClean="0"/>
              <a:t>url</a:t>
            </a:r>
            <a:r>
              <a:rPr lang="en-US" sz="2000" dirty="0" smtClean="0"/>
              <a:t>(‘http://www.yourblog.com/imagefilename.png’) </a:t>
            </a:r>
          </a:p>
          <a:p>
            <a:pPr marL="228600" lvl="1" indent="0">
              <a:buNone/>
            </a:pPr>
            <a:r>
              <a:rPr lang="en-US" sz="2000" dirty="0" smtClean="0"/>
              <a:t>background-repeat: repeat;</a:t>
            </a:r>
          </a:p>
          <a:p>
            <a:pPr marL="228600" lvl="1" indent="0">
              <a:buNone/>
            </a:pPr>
            <a:r>
              <a:rPr lang="en-US" sz="2000" dirty="0" smtClean="0"/>
              <a:t>background-position: top right;</a:t>
            </a:r>
            <a:endParaRPr lang="en-US" sz="2000" dirty="0"/>
          </a:p>
          <a:p>
            <a:pPr marL="228600" lvl="1" indent="0">
              <a:buNone/>
            </a:pPr>
            <a:r>
              <a:rPr lang="en-US" sz="2000" dirty="0" smtClean="0"/>
              <a:t>}</a:t>
            </a:r>
          </a:p>
          <a:p>
            <a:r>
              <a:rPr lang="cs-CZ" dirty="0"/>
              <a:t>body {</a:t>
            </a:r>
          </a:p>
          <a:p>
            <a:pPr marL="228600" lvl="1" indent="0">
              <a:buNone/>
            </a:pPr>
            <a:r>
              <a:rPr lang="en-US" sz="2000" dirty="0"/>
              <a:t>background: #FCF9F8 </a:t>
            </a:r>
            <a:r>
              <a:rPr lang="en-US" sz="2000" dirty="0" err="1"/>
              <a:t>url</a:t>
            </a:r>
            <a:r>
              <a:rPr lang="en-US" sz="2000" dirty="0"/>
              <a:t>(‘http://</a:t>
            </a:r>
            <a:r>
              <a:rPr lang="en-US" sz="2000" dirty="0" err="1"/>
              <a:t>www.yourblog.com</a:t>
            </a:r>
            <a:r>
              <a:rPr lang="en-US" sz="2000" dirty="0"/>
              <a:t>/</a:t>
            </a:r>
            <a:r>
              <a:rPr lang="en-US" sz="2000" dirty="0" err="1"/>
              <a:t>imagefilename.png</a:t>
            </a:r>
            <a:r>
              <a:rPr lang="en-US" sz="2000" dirty="0"/>
              <a:t>’) repeat top right;</a:t>
            </a:r>
          </a:p>
          <a:p>
            <a:pPr marL="228600" lvl="1" indent="0">
              <a:buNone/>
            </a:pPr>
            <a:r>
              <a:rPr lang="en-US" sz="2000" dirty="0"/>
              <a:t>}	</a:t>
            </a:r>
          </a:p>
          <a:p>
            <a:pPr marL="2286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639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spacing between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Margin</a:t>
            </a:r>
          </a:p>
          <a:p>
            <a:pPr lvl="1"/>
            <a:r>
              <a:rPr lang="en-GB" dirty="0" smtClean="0"/>
              <a:t>Adds spacing </a:t>
            </a:r>
            <a:r>
              <a:rPr lang="en-GB" b="1" dirty="0" smtClean="0"/>
              <a:t>outside</a:t>
            </a:r>
            <a:r>
              <a:rPr lang="en-GB" dirty="0" smtClean="0"/>
              <a:t> of the background area.</a:t>
            </a:r>
          </a:p>
          <a:p>
            <a:pPr lvl="1"/>
            <a:r>
              <a:rPr lang="en-GB" dirty="0" smtClean="0"/>
              <a:t>.</a:t>
            </a:r>
            <a:r>
              <a:rPr lang="en-GB" dirty="0" err="1" smtClean="0"/>
              <a:t>mybox</a:t>
            </a:r>
            <a:r>
              <a:rPr lang="en-GB" dirty="0" smtClean="0"/>
              <a:t> {</a:t>
            </a:r>
            <a:br>
              <a:rPr lang="en-GB" dirty="0" smtClean="0"/>
            </a:br>
            <a:r>
              <a:rPr lang="en-GB" dirty="0" smtClean="0"/>
              <a:t>	margin: 10px;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}</a:t>
            </a:r>
          </a:p>
          <a:p>
            <a:r>
              <a:rPr lang="en-GB" dirty="0" smtClean="0"/>
              <a:t>Padding</a:t>
            </a:r>
          </a:p>
          <a:p>
            <a:pPr lvl="1"/>
            <a:r>
              <a:rPr lang="en-GB" dirty="0" smtClean="0"/>
              <a:t>Adds spacing </a:t>
            </a:r>
            <a:r>
              <a:rPr lang="en-GB" b="1" dirty="0" smtClean="0"/>
              <a:t>inside</a:t>
            </a:r>
            <a:r>
              <a:rPr lang="en-GB" dirty="0" smtClean="0"/>
              <a:t> of the background area.</a:t>
            </a:r>
          </a:p>
          <a:p>
            <a:pPr lvl="1"/>
            <a:r>
              <a:rPr lang="en-GB" dirty="0" smtClean="0"/>
              <a:t>.</a:t>
            </a:r>
            <a:r>
              <a:rPr lang="en-GB" dirty="0" err="1" smtClean="0"/>
              <a:t>mybox</a:t>
            </a:r>
            <a:r>
              <a:rPr lang="en-GB" dirty="0" smtClean="0"/>
              <a:t> {</a:t>
            </a:r>
            <a:br>
              <a:rPr lang="en-GB" dirty="0" smtClean="0"/>
            </a:br>
            <a:r>
              <a:rPr lang="en-GB" dirty="0" smtClean="0"/>
              <a:t>	padding: 10px;</a:t>
            </a:r>
            <a:br>
              <a:rPr lang="en-GB" dirty="0" smtClean="0"/>
            </a:br>
            <a:r>
              <a:rPr lang="en-GB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7990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 vs Padding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Margin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Padding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900854" y="2940711"/>
            <a:ext cx="2852928" cy="1609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my text inside here! Isn’t is </a:t>
            </a:r>
            <a:r>
              <a:rPr lang="en-GB" dirty="0" err="1" smtClean="0"/>
              <a:t>looovely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27318" y="2355494"/>
            <a:ext cx="0" cy="453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27318" y="4673193"/>
            <a:ext cx="0" cy="453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498518" y="3537013"/>
            <a:ext cx="0" cy="453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4098683" y="3537014"/>
            <a:ext cx="0" cy="453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69215" y="2940711"/>
            <a:ext cx="2852928" cy="1609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This is my text inside</a:t>
            </a:r>
          </a:p>
          <a:p>
            <a:pPr algn="ctr"/>
            <a:r>
              <a:rPr lang="en-GB" sz="1400" dirty="0" smtClean="0"/>
              <a:t>here! Isn’t is </a:t>
            </a:r>
            <a:r>
              <a:rPr lang="en-GB" sz="1400" dirty="0" err="1" smtClean="0"/>
              <a:t>looovely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95679" y="3028492"/>
            <a:ext cx="0" cy="3218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95679" y="4131869"/>
            <a:ext cx="0" cy="3218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4831344" y="3602849"/>
            <a:ext cx="0" cy="3218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>
            <a:off x="7173084" y="3612718"/>
            <a:ext cx="0" cy="3218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444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Links: Posts</a:t>
            </a:r>
            <a:r>
              <a:rPr lang="en-US" smtClean="0"/>
              <a:t>, Sidebar, </a:t>
            </a:r>
            <a:r>
              <a:rPr lang="en-US" dirty="0" smtClean="0"/>
              <a:t>Navigation, Read More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995006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a:link {</a:t>
            </a:r>
          </a:p>
          <a:p>
            <a:pPr marL="228600" lvl="1" indent="0">
              <a:buNone/>
            </a:pPr>
            <a:r>
              <a:rPr lang="en-US" dirty="0" smtClean="0"/>
              <a:t>color: #</a:t>
            </a:r>
            <a:r>
              <a:rPr lang="en-US" dirty="0" err="1" smtClean="0"/>
              <a:t>fff</a:t>
            </a:r>
            <a:r>
              <a:rPr lang="en-US" dirty="0" smtClean="0"/>
              <a:t>;</a:t>
            </a:r>
          </a:p>
          <a:p>
            <a:pPr marL="228600" lvl="1" indent="0">
              <a:buNone/>
            </a:pPr>
            <a:r>
              <a:rPr lang="en-US" dirty="0" smtClean="0"/>
              <a:t>background: none;</a:t>
            </a:r>
          </a:p>
          <a:p>
            <a:pPr marL="228600" lvl="1" indent="0">
              <a:buNone/>
            </a:pPr>
            <a:r>
              <a:rPr lang="en-US" dirty="0" smtClean="0"/>
              <a:t>border</a:t>
            </a:r>
            <a:r>
              <a:rPr lang="en-US" dirty="0"/>
              <a:t>: </a:t>
            </a:r>
            <a:r>
              <a:rPr lang="en-US" dirty="0" smtClean="0"/>
              <a:t>1px solid #000;</a:t>
            </a:r>
            <a:endParaRPr lang="en-US" dirty="0"/>
          </a:p>
          <a:p>
            <a:pPr marL="228600" lvl="1" indent="0">
              <a:buNone/>
            </a:pPr>
            <a:r>
              <a:rPr lang="en-US" dirty="0" smtClean="0"/>
              <a:t>letter-spacing</a:t>
            </a:r>
            <a:r>
              <a:rPr lang="en-US" dirty="0"/>
              <a:t>: </a:t>
            </a:r>
            <a:r>
              <a:rPr lang="en-US" dirty="0" smtClean="0"/>
              <a:t>1px;</a:t>
            </a:r>
            <a:endParaRPr lang="en-US" dirty="0"/>
          </a:p>
          <a:p>
            <a:pPr marL="228600" lvl="1" indent="0">
              <a:buNone/>
            </a:pPr>
            <a:r>
              <a:rPr lang="en-US" dirty="0" smtClean="0"/>
              <a:t>font-style</a:t>
            </a:r>
            <a:r>
              <a:rPr lang="en-US" dirty="0"/>
              <a:t>: </a:t>
            </a:r>
            <a:r>
              <a:rPr lang="en-US" dirty="0" smtClean="0"/>
              <a:t>italic;</a:t>
            </a:r>
            <a:endParaRPr lang="en-US" dirty="0"/>
          </a:p>
          <a:p>
            <a:pPr marL="228600" lvl="1" indent="0">
              <a:buNone/>
            </a:pPr>
            <a:r>
              <a:rPr lang="en-US" dirty="0" smtClean="0"/>
              <a:t>font-weight: normal;</a:t>
            </a:r>
          </a:p>
          <a:p>
            <a:pPr marL="228600" lvl="1" indent="0">
              <a:buNone/>
            </a:pPr>
            <a:r>
              <a:rPr lang="en-US" dirty="0"/>
              <a:t>text-decoration</a:t>
            </a:r>
            <a:r>
              <a:rPr lang="en-US" dirty="0" smtClean="0"/>
              <a:t>: line</a:t>
            </a:r>
            <a:r>
              <a:rPr lang="en-US" dirty="0"/>
              <a:t>-through;</a:t>
            </a:r>
            <a:endParaRPr lang="en-US" dirty="0" smtClean="0"/>
          </a:p>
          <a:p>
            <a:pPr marL="228600" lvl="1" indent="0">
              <a:buNone/>
            </a:pPr>
            <a:r>
              <a:rPr lang="en-US" dirty="0" smtClean="0"/>
              <a:t>}</a:t>
            </a:r>
          </a:p>
          <a:p>
            <a:r>
              <a:rPr lang="en-US" altLang="zh-CN" dirty="0" smtClean="0">
                <a:ea typeface="宋体" charset="0"/>
                <a:cs typeface="宋体" charset="0"/>
              </a:rPr>
              <a:t>a:visited {}</a:t>
            </a:r>
          </a:p>
          <a:p>
            <a:r>
              <a:rPr lang="en-US" altLang="zh-CN" dirty="0" smtClean="0">
                <a:ea typeface="宋体" charset="0"/>
                <a:cs typeface="宋体" charset="0"/>
              </a:rPr>
              <a:t>a:hover {}</a:t>
            </a:r>
            <a:endParaRPr lang="en-US" altLang="zh-CN" dirty="0">
              <a:ea typeface="宋体" charset="0"/>
              <a:cs typeface="宋体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92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5738326" cy="2214682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l</a:t>
            </a:r>
            <a:r>
              <a:rPr lang="en-US" dirty="0" smtClean="0"/>
              <a:t> {</a:t>
            </a:r>
          </a:p>
          <a:p>
            <a:pPr marL="228600" lvl="1" indent="0">
              <a:buNone/>
            </a:pPr>
            <a:r>
              <a:rPr lang="en-US" dirty="0" smtClean="0"/>
              <a:t>list-style-type: circle;</a:t>
            </a:r>
          </a:p>
          <a:p>
            <a:pPr marL="228600" lvl="1" indent="0">
              <a:buNone/>
            </a:pPr>
            <a:r>
              <a:rPr lang="en-US" dirty="0" smtClean="0"/>
              <a:t>list-style-image: </a:t>
            </a:r>
            <a:r>
              <a:rPr lang="en-US" dirty="0" err="1" smtClean="0"/>
              <a:t>url</a:t>
            </a:r>
            <a:r>
              <a:rPr lang="en-US" dirty="0" smtClean="0"/>
              <a:t>(</a:t>
            </a:r>
            <a:r>
              <a:rPr lang="en-US" dirty="0" err="1" smtClean="0"/>
              <a:t>filename.jpg</a:t>
            </a:r>
            <a:r>
              <a:rPr lang="en-US" dirty="0" smtClean="0"/>
              <a:t>);</a:t>
            </a:r>
          </a:p>
          <a:p>
            <a:pPr marL="228600" lvl="1" indent="0">
              <a:buNone/>
            </a:pPr>
            <a:r>
              <a:rPr lang="en-US" dirty="0" smtClean="0"/>
              <a:t>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07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Buttons: Submit, Subscribe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95696"/>
            <a:ext cx="3587767" cy="4144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.button {</a:t>
            </a:r>
            <a:endParaRPr lang="en-US" dirty="0"/>
          </a:p>
          <a:p>
            <a:pPr marL="228600" lvl="1" indent="0" algn="just">
              <a:buNone/>
            </a:pPr>
            <a:r>
              <a:rPr lang="en-US" dirty="0"/>
              <a:t>background: </a:t>
            </a:r>
            <a:r>
              <a:rPr lang="en-US" dirty="0" smtClean="0"/>
              <a:t>#FFDAB9;</a:t>
            </a:r>
          </a:p>
          <a:p>
            <a:pPr marL="228600" lvl="1" indent="0" algn="just">
              <a:buNone/>
            </a:pPr>
            <a:r>
              <a:rPr lang="en-US" dirty="0" smtClean="0"/>
              <a:t>font</a:t>
            </a:r>
            <a:r>
              <a:rPr lang="en-US" dirty="0"/>
              <a:t>-family: '</a:t>
            </a:r>
            <a:r>
              <a:rPr lang="en-US" dirty="0" err="1"/>
              <a:t>Alegreya</a:t>
            </a:r>
            <a:r>
              <a:rPr lang="en-US" dirty="0"/>
              <a:t>';</a:t>
            </a:r>
          </a:p>
          <a:p>
            <a:pPr marL="228600" lvl="1" indent="0" algn="just">
              <a:buNone/>
            </a:pPr>
            <a:r>
              <a:rPr lang="en-US" dirty="0"/>
              <a:t>font-size:16px;</a:t>
            </a:r>
          </a:p>
          <a:p>
            <a:pPr marL="228600" lvl="1" indent="0" algn="just">
              <a:buNone/>
            </a:pPr>
            <a:r>
              <a:rPr lang="en-US" dirty="0"/>
              <a:t>color: #656060;</a:t>
            </a:r>
          </a:p>
          <a:p>
            <a:pPr marL="228600" lvl="1" indent="0" algn="just">
              <a:buNone/>
            </a:pPr>
            <a:r>
              <a:rPr lang="en-US" dirty="0" smtClean="0"/>
              <a:t>text</a:t>
            </a:r>
            <a:r>
              <a:rPr lang="en-US" dirty="0"/>
              <a:t>-transform</a:t>
            </a:r>
            <a:r>
              <a:rPr lang="en-US" dirty="0" smtClean="0"/>
              <a:t>: uppercase</a:t>
            </a:r>
            <a:r>
              <a:rPr lang="en-US" dirty="0"/>
              <a:t>; </a:t>
            </a:r>
          </a:p>
          <a:p>
            <a:pPr marL="228600" lvl="1" indent="0" algn="just">
              <a:buNone/>
            </a:pPr>
            <a:r>
              <a:rPr lang="en-US" dirty="0"/>
              <a:t>width: 100%</a:t>
            </a:r>
            <a:r>
              <a:rPr lang="en-US" dirty="0" smtClean="0"/>
              <a:t>;</a:t>
            </a:r>
          </a:p>
          <a:p>
            <a:pPr marL="228600" lvl="1" indent="0" algn="just">
              <a:buNone/>
            </a:pPr>
            <a:r>
              <a:rPr lang="en-US" dirty="0" smtClean="0"/>
              <a:t>height: auto;</a:t>
            </a:r>
          </a:p>
          <a:p>
            <a:pPr marL="228600" lvl="1" indent="0">
              <a:buNone/>
            </a:pPr>
            <a:r>
              <a:rPr lang="en-US" dirty="0"/>
              <a:t>border-radius: </a:t>
            </a:r>
            <a:r>
              <a:rPr lang="en-US" dirty="0" smtClean="0"/>
              <a:t>20px</a:t>
            </a:r>
            <a:r>
              <a:rPr lang="en-US" dirty="0"/>
              <a:t>;</a:t>
            </a:r>
          </a:p>
          <a:p>
            <a:pPr marL="228600" lvl="1" indent="0">
              <a:buNone/>
            </a:pPr>
            <a:r>
              <a:rPr lang="hu-HU" dirty="0"/>
              <a:t>-moz-border-radius: </a:t>
            </a:r>
            <a:r>
              <a:rPr lang="hu-HU" dirty="0" smtClean="0"/>
              <a:t>20px</a:t>
            </a:r>
            <a:r>
              <a:rPr lang="hu-HU" dirty="0"/>
              <a:t>;</a:t>
            </a:r>
          </a:p>
          <a:p>
            <a:pPr marL="228600" lvl="1" indent="0">
              <a:buNone/>
            </a:pPr>
            <a:r>
              <a:rPr lang="en-US" dirty="0"/>
              <a:t>-</a:t>
            </a:r>
            <a:r>
              <a:rPr lang="en-US" dirty="0" err="1"/>
              <a:t>webkit</a:t>
            </a:r>
            <a:r>
              <a:rPr lang="en-US" dirty="0"/>
              <a:t>-border-radius: </a:t>
            </a:r>
            <a:r>
              <a:rPr lang="en-US" dirty="0" smtClean="0"/>
              <a:t>20px</a:t>
            </a:r>
            <a:r>
              <a:rPr lang="en-US" dirty="0"/>
              <a:t>;</a:t>
            </a:r>
            <a:endParaRPr lang="en-US" dirty="0" smtClean="0"/>
          </a:p>
          <a:p>
            <a:pPr marL="228600" lvl="1" indent="0" algn="just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7020" y="1974911"/>
            <a:ext cx="3587767" cy="4144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.</a:t>
            </a:r>
            <a:r>
              <a:rPr lang="en-US" dirty="0" err="1"/>
              <a:t>button</a:t>
            </a:r>
            <a:r>
              <a:rPr lang="en-US" dirty="0" err="1" smtClean="0"/>
              <a:t>:hover</a:t>
            </a:r>
            <a:r>
              <a:rPr lang="en-US" dirty="0" smtClean="0"/>
              <a:t> {</a:t>
            </a:r>
          </a:p>
          <a:p>
            <a:pPr marL="228600" lvl="1" indent="0" algn="just">
              <a:buNone/>
            </a:pPr>
            <a:r>
              <a:rPr lang="en-US" dirty="0" smtClean="0"/>
              <a:t>background</a:t>
            </a:r>
            <a:r>
              <a:rPr lang="en-US" dirty="0"/>
              <a:t>: #FFBB7F;</a:t>
            </a:r>
            <a:endParaRPr lang="en-US" dirty="0" smtClean="0"/>
          </a:p>
          <a:p>
            <a:pPr marL="228600" lvl="1" indent="0" algn="just">
              <a:buFont typeface="Wingdings" pitchFamily="2" charset="2"/>
              <a:buNone/>
            </a:pPr>
            <a:r>
              <a:rPr lang="en-US" dirty="0" smtClean="0"/>
              <a:t>font-family: '</a:t>
            </a:r>
            <a:r>
              <a:rPr lang="en-US" dirty="0" err="1" smtClean="0"/>
              <a:t>Alegreya</a:t>
            </a:r>
            <a:r>
              <a:rPr lang="en-US" dirty="0" smtClean="0"/>
              <a:t>';</a:t>
            </a:r>
          </a:p>
          <a:p>
            <a:pPr marL="228600" lvl="1" indent="0" algn="just">
              <a:buFont typeface="Wingdings" pitchFamily="2" charset="2"/>
              <a:buNone/>
            </a:pPr>
            <a:r>
              <a:rPr lang="en-US" dirty="0" smtClean="0"/>
              <a:t>font-size:16px;</a:t>
            </a:r>
          </a:p>
          <a:p>
            <a:pPr marL="228600" lvl="1" indent="0" algn="just">
              <a:buFont typeface="Wingdings" pitchFamily="2" charset="2"/>
              <a:buNone/>
            </a:pPr>
            <a:r>
              <a:rPr lang="en-US" dirty="0" smtClean="0"/>
              <a:t>color: #656060;</a:t>
            </a:r>
          </a:p>
          <a:p>
            <a:pPr marL="228600" lvl="1" indent="0" algn="just">
              <a:buFont typeface="Wingdings" pitchFamily="2" charset="2"/>
              <a:buNone/>
            </a:pPr>
            <a:r>
              <a:rPr lang="en-US" dirty="0" smtClean="0"/>
              <a:t>text-transform: uppercase; </a:t>
            </a:r>
          </a:p>
          <a:p>
            <a:pPr marL="228600" lvl="1" indent="0" algn="just">
              <a:buFont typeface="Wingdings" pitchFamily="2" charset="2"/>
              <a:buNone/>
            </a:pPr>
            <a:r>
              <a:rPr lang="en-US" dirty="0" smtClean="0"/>
              <a:t>width: 100%;</a:t>
            </a:r>
          </a:p>
          <a:p>
            <a:pPr marL="228600" lvl="1" indent="0" algn="just">
              <a:buFont typeface="Wingdings" pitchFamily="2" charset="2"/>
              <a:buNone/>
            </a:pPr>
            <a:r>
              <a:rPr lang="en-US" dirty="0" smtClean="0"/>
              <a:t>height: auto;</a:t>
            </a:r>
          </a:p>
          <a:p>
            <a:pPr marL="228600" lvl="1" indent="0">
              <a:buNone/>
            </a:pPr>
            <a:r>
              <a:rPr lang="en-US" dirty="0"/>
              <a:t>border-radius: </a:t>
            </a:r>
            <a:r>
              <a:rPr lang="en-US" dirty="0" smtClean="0"/>
              <a:t>20px</a:t>
            </a:r>
            <a:r>
              <a:rPr lang="en-US" dirty="0"/>
              <a:t>;</a:t>
            </a:r>
          </a:p>
          <a:p>
            <a:pPr marL="228600" lvl="1" indent="0">
              <a:buNone/>
            </a:pPr>
            <a:r>
              <a:rPr lang="hu-HU" dirty="0"/>
              <a:t>-moz-border-radius: </a:t>
            </a:r>
            <a:r>
              <a:rPr lang="hu-HU" dirty="0" smtClean="0"/>
              <a:t>20px</a:t>
            </a:r>
            <a:r>
              <a:rPr lang="hu-HU" dirty="0"/>
              <a:t>;</a:t>
            </a:r>
          </a:p>
          <a:p>
            <a:pPr marL="228600" lvl="1" indent="0">
              <a:buNone/>
            </a:pPr>
            <a:r>
              <a:rPr lang="en-US" dirty="0"/>
              <a:t>-</a:t>
            </a:r>
            <a:r>
              <a:rPr lang="en-US" dirty="0" err="1"/>
              <a:t>webkit</a:t>
            </a:r>
            <a:r>
              <a:rPr lang="en-US" dirty="0"/>
              <a:t>-border-radius: </a:t>
            </a:r>
            <a:r>
              <a:rPr lang="en-US" dirty="0" smtClean="0"/>
              <a:t>20px;</a:t>
            </a:r>
          </a:p>
          <a:p>
            <a:pPr marL="228600" lvl="1" indent="0" algn="just">
              <a:buFont typeface="Wingdings" pitchFamily="2" charset="2"/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54666" y="5761036"/>
            <a:ext cx="2009670" cy="643000"/>
          </a:xfrm>
          <a:prstGeom prst="roundRect">
            <a:avLst/>
          </a:prstGeom>
          <a:solidFill>
            <a:srgbClr val="FED2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524D4D"/>
                </a:solidFill>
                <a:latin typeface="Alegreya"/>
                <a:cs typeface="Alegreya"/>
              </a:rPr>
              <a:t>CLICK</a:t>
            </a:r>
            <a:endParaRPr lang="en-US" sz="1600" dirty="0">
              <a:solidFill>
                <a:srgbClr val="524D4D"/>
              </a:solidFill>
              <a:latin typeface="Alegreya"/>
              <a:cs typeface="Alegrey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85246" y="5761036"/>
            <a:ext cx="2009670" cy="643000"/>
          </a:xfrm>
          <a:prstGeom prst="roundRect">
            <a:avLst/>
          </a:prstGeom>
          <a:solidFill>
            <a:srgbClr val="FC9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legreya"/>
                <a:cs typeface="Alegreya"/>
              </a:rPr>
              <a:t>CLICK</a:t>
            </a:r>
            <a:endParaRPr lang="en-US" sz="1600" dirty="0">
              <a:solidFill>
                <a:schemeClr val="bg1"/>
              </a:solidFill>
              <a:latin typeface="Alegreya"/>
              <a:cs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1923434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two sections sit side by side.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Section #1</a:t>
            </a:r>
          </a:p>
          <a:p>
            <a:pPr marL="0" indent="0">
              <a:buNone/>
            </a:pPr>
            <a:r>
              <a:rPr lang="en-GB" dirty="0" err="1"/>
              <a:t>Morbi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,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at,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vitae quam tempus porta.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luctus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pharetra</a:t>
            </a:r>
            <a:r>
              <a:rPr lang="en-GB" dirty="0"/>
              <a:t> libero,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lacinia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vel.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id </a:t>
            </a:r>
            <a:r>
              <a:rPr lang="en-GB" dirty="0" err="1"/>
              <a:t>elementum</a:t>
            </a:r>
            <a:r>
              <a:rPr lang="en-GB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Section #2</a:t>
            </a:r>
          </a:p>
          <a:p>
            <a:pPr marL="0" indent="0">
              <a:buNone/>
            </a:pP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et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, ac </a:t>
            </a:r>
            <a:r>
              <a:rPr lang="en-GB" dirty="0" err="1"/>
              <a:t>ornare</a:t>
            </a:r>
            <a:r>
              <a:rPr lang="en-GB" dirty="0"/>
              <a:t> ligula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ac </a:t>
            </a:r>
            <a:r>
              <a:rPr lang="en-GB" dirty="0" err="1"/>
              <a:t>dapibus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 dui a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tempus</a:t>
            </a:r>
            <a:r>
              <a:rPr lang="en-GB" dirty="0" smtClean="0"/>
              <a:t>.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Nam ligula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 ipsum.</a:t>
            </a:r>
          </a:p>
        </p:txBody>
      </p:sp>
    </p:spTree>
    <p:extLst>
      <p:ext uri="{BB962C8B-B14F-4D97-AF65-F5344CB8AC3E}">
        <p14:creationId xmlns:p14="http://schemas.microsoft.com/office/powerpoint/2010/main" val="3315382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two sections sit side by side – The HTML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&lt;div class=“row”&gt;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&lt;div class=“half”&gt;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&lt;p&gt;&lt;strong&gt;Section #1&lt;/strong&gt;&lt;/p&gt;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&lt;p&gt;The text for section #1 goes here.&lt;/p&gt;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&lt;/div&gt;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&lt;div class=“half”&gt;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… (repeat from section #1)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&lt;/div&gt;</a:t>
            </a:r>
          </a:p>
          <a:p>
            <a:pPr marL="0" indent="0">
              <a:buNone/>
            </a:pPr>
            <a:r>
              <a:rPr lang="en-GB" dirty="0" smtClean="0"/>
              <a:t>&lt;/div&gt;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59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 to HTML and CSS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Learn what the difference is and how to recognize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890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CSS!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.row {</a:t>
            </a:r>
          </a:p>
          <a:p>
            <a:pPr marL="0" indent="0">
              <a:buNone/>
            </a:pPr>
            <a:r>
              <a:rPr lang="en-GB" dirty="0" smtClean="0"/>
              <a:t>    clear: both;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overflow: hidden;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.half {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float: left;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width: 50%;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72358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That’s it for now!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forth and become a coding master.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Blog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8180"/>
            <a:ext cx="7556313" cy="4144963"/>
          </a:xfrm>
        </p:spPr>
        <p:txBody>
          <a:bodyPr/>
          <a:lstStyle/>
          <a:p>
            <a:r>
              <a:rPr lang="en-US" dirty="0" smtClean="0"/>
              <a:t>HTML</a:t>
            </a:r>
          </a:p>
          <a:p>
            <a:pPr lvl="1"/>
            <a:r>
              <a:rPr lang="en-US" dirty="0"/>
              <a:t>Hypertext Markup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/>
              <a:t>skeleton that gives every webpage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made up of elements</a:t>
            </a:r>
          </a:p>
          <a:p>
            <a:pPr lvl="1"/>
            <a:r>
              <a:rPr lang="en-US" dirty="0" smtClean="0"/>
              <a:t>enclose content</a:t>
            </a:r>
          </a:p>
          <a:p>
            <a:r>
              <a:rPr lang="en-US" dirty="0" smtClean="0"/>
              <a:t>CSS</a:t>
            </a:r>
          </a:p>
          <a:p>
            <a:pPr lvl="1"/>
            <a:r>
              <a:rPr lang="en-US" dirty="0"/>
              <a:t>Cascading Style Sheets</a:t>
            </a:r>
          </a:p>
          <a:p>
            <a:pPr lvl="1"/>
            <a:r>
              <a:rPr lang="en-US" dirty="0" smtClean="0"/>
              <a:t>describing </a:t>
            </a:r>
            <a:r>
              <a:rPr lang="en-US" dirty="0"/>
              <a:t>the presentation </a:t>
            </a:r>
            <a:r>
              <a:rPr lang="en-US" dirty="0" smtClean="0"/>
              <a:t>or display of HTML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/>
              <a:t>colors, layout, and </a:t>
            </a:r>
            <a:r>
              <a:rPr lang="en-US" dirty="0" smtClean="0"/>
              <a:t>fonts</a:t>
            </a:r>
          </a:p>
          <a:p>
            <a:pPr lvl="1"/>
            <a:r>
              <a:rPr lang="en-US" dirty="0" smtClean="0"/>
              <a:t>enhances visual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5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m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071"/>
            <a:ext cx="9144000" cy="5797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0986" y="3675426"/>
            <a:ext cx="455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 Structure: Walls, roof, floors, doors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3816" y="4229424"/>
            <a:ext cx="438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HTML Structure: head, body,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4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462416"/>
          </a:xfrm>
        </p:spPr>
        <p:txBody>
          <a:bodyPr/>
          <a:lstStyle/>
          <a:p>
            <a:r>
              <a:rPr lang="en-US" dirty="0" smtClean="0"/>
              <a:t>This is an HTML code: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073" y="3478134"/>
            <a:ext cx="8766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dirty="0"/>
              <a:t>&lt;a </a:t>
            </a:r>
            <a:r>
              <a:rPr lang="is-IS" sz="2800" dirty="0" smtClean="0"/>
              <a:t>href="http</a:t>
            </a:r>
            <a:r>
              <a:rPr lang="is-IS" sz="2800" dirty="0"/>
              <a:t>:/</a:t>
            </a:r>
            <a:r>
              <a:rPr lang="is-IS" sz="2800" dirty="0" smtClean="0"/>
              <a:t>/goodreads.com"&gt;Goodreads&lt;</a:t>
            </a:r>
            <a:r>
              <a:rPr lang="is-IS" sz="2800" dirty="0"/>
              <a:t>/a&gt;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86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992"/>
            <a:ext cx="9144000" cy="6360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255" y="1956689"/>
            <a:ext cx="526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Interior Decor: Paint, furnishings, accessories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8255" y="2510686"/>
            <a:ext cx="438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CSS Design: font, color,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7631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8129</TotalTime>
  <Words>1697</Words>
  <Application>Microsoft Office PowerPoint</Application>
  <PresentationFormat>On-screen Show (4:3)</PresentationFormat>
  <Paragraphs>430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宋体</vt:lpstr>
      <vt:lpstr>Alegreya</vt:lpstr>
      <vt:lpstr>Arial</vt:lpstr>
      <vt:lpstr>Calibri</vt:lpstr>
      <vt:lpstr>Rockwell</vt:lpstr>
      <vt:lpstr>Wingdings</vt:lpstr>
      <vt:lpstr>Advantage</vt:lpstr>
      <vt:lpstr>Going Beyond Blog Formatting</vt:lpstr>
      <vt:lpstr>About Ashley</vt:lpstr>
      <vt:lpstr>About Hazel</vt:lpstr>
      <vt:lpstr>About Stephanie</vt:lpstr>
      <vt:lpstr>Intro to HTML and CSS</vt:lpstr>
      <vt:lpstr>Basis of Blog Formatting</vt:lpstr>
      <vt:lpstr>HTML</vt:lpstr>
      <vt:lpstr>HTML</vt:lpstr>
      <vt:lpstr>CSS</vt:lpstr>
      <vt:lpstr>CSS</vt:lpstr>
      <vt:lpstr>Digging into HTML and CSS</vt:lpstr>
      <vt:lpstr>Identifying HTML Tags</vt:lpstr>
      <vt:lpstr>Kinds of HTML tags</vt:lpstr>
      <vt:lpstr>Kinds of HTML tags</vt:lpstr>
      <vt:lpstr>Making tags more specific</vt:lpstr>
      <vt:lpstr>How to apply classes and IDs</vt:lpstr>
      <vt:lpstr>So how do we use CSS?</vt:lpstr>
      <vt:lpstr>Using classes and IDs in CSS</vt:lpstr>
      <vt:lpstr>Going back to that person example…</vt:lpstr>
      <vt:lpstr>PowerPoint Presentation</vt:lpstr>
      <vt:lpstr>Applying CSS to a tag</vt:lpstr>
      <vt:lpstr>PowerPoint Presentation</vt:lpstr>
      <vt:lpstr>Let’s only target the sidebar widgets</vt:lpstr>
      <vt:lpstr>PowerPoint Presentation</vt:lpstr>
      <vt:lpstr>Nesting in CSS</vt:lpstr>
      <vt:lpstr>CSS Nesting</vt:lpstr>
      <vt:lpstr>CSS Nesting – Parent/Child</vt:lpstr>
      <vt:lpstr>CSS Nesting – Code Example</vt:lpstr>
      <vt:lpstr>CSS Nesting – Apply CSS</vt:lpstr>
      <vt:lpstr>Live HTML/CSS Examples</vt:lpstr>
      <vt:lpstr>Where to put CSS</vt:lpstr>
      <vt:lpstr>Blogger</vt:lpstr>
      <vt:lpstr>Add CSS in Template Designer</vt:lpstr>
      <vt:lpstr>Add CSS in HTML Template Editor</vt:lpstr>
      <vt:lpstr>Wordpress (Self-Hosted)</vt:lpstr>
      <vt:lpstr>Jetpack Custom CSS</vt:lpstr>
      <vt:lpstr>Simple Custom CSS</vt:lpstr>
      <vt:lpstr>Inspect Element</vt:lpstr>
      <vt:lpstr>Using the Inspect Element Tool</vt:lpstr>
      <vt:lpstr>Inspect Element</vt:lpstr>
      <vt:lpstr>Real world examples</vt:lpstr>
      <vt:lpstr>Background</vt:lpstr>
      <vt:lpstr>Add spacing between elements</vt:lpstr>
      <vt:lpstr>Margin vs Padding</vt:lpstr>
      <vt:lpstr>Links: Posts, Sidebar, Navigation, Read More</vt:lpstr>
      <vt:lpstr>Lists</vt:lpstr>
      <vt:lpstr>Buttons: Submit, Subscribe</vt:lpstr>
      <vt:lpstr>Make two sections sit side by side.</vt:lpstr>
      <vt:lpstr>Make two sections sit side by side – The HTML</vt:lpstr>
      <vt:lpstr>The CSS!</vt:lpstr>
      <vt:lpstr>That’s it for now!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Beyond Blog Formatting</dc:title>
  <dc:creator>Hazel Ureta</dc:creator>
  <cp:lastModifiedBy>Ashley Evans</cp:lastModifiedBy>
  <cp:revision>112</cp:revision>
  <dcterms:created xsi:type="dcterms:W3CDTF">2015-03-19T12:33:28Z</dcterms:created>
  <dcterms:modified xsi:type="dcterms:W3CDTF">2015-05-20T09:52:13Z</dcterms:modified>
</cp:coreProperties>
</file>