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3" r:id="rId1"/>
  </p:sldMasterIdLst>
  <p:notesMasterIdLst>
    <p:notesMasterId r:id="rId62"/>
  </p:notesMasterIdLst>
  <p:sldIdLst>
    <p:sldId id="256" r:id="rId2"/>
    <p:sldId id="285" r:id="rId3"/>
    <p:sldId id="286" r:id="rId4"/>
    <p:sldId id="287" r:id="rId5"/>
    <p:sldId id="288" r:id="rId6"/>
    <p:sldId id="289" r:id="rId7"/>
    <p:sldId id="290" r:id="rId8"/>
    <p:sldId id="291" r:id="rId9"/>
    <p:sldId id="292" r:id="rId10"/>
    <p:sldId id="293" r:id="rId11"/>
    <p:sldId id="294" r:id="rId12"/>
    <p:sldId id="295" r:id="rId13"/>
    <p:sldId id="296" r:id="rId14"/>
    <p:sldId id="297" r:id="rId15"/>
    <p:sldId id="298" r:id="rId16"/>
    <p:sldId id="299" r:id="rId17"/>
    <p:sldId id="300" r:id="rId18"/>
    <p:sldId id="301" r:id="rId19"/>
    <p:sldId id="302" r:id="rId20"/>
    <p:sldId id="303" r:id="rId21"/>
    <p:sldId id="257" r:id="rId22"/>
    <p:sldId id="258" r:id="rId23"/>
    <p:sldId id="259" r:id="rId24"/>
    <p:sldId id="260" r:id="rId25"/>
    <p:sldId id="261" r:id="rId26"/>
    <p:sldId id="262" r:id="rId27"/>
    <p:sldId id="263" r:id="rId28"/>
    <p:sldId id="264" r:id="rId29"/>
    <p:sldId id="265" r:id="rId30"/>
    <p:sldId id="266" r:id="rId31"/>
    <p:sldId id="267" r:id="rId32"/>
    <p:sldId id="268" r:id="rId33"/>
    <p:sldId id="269" r:id="rId34"/>
    <p:sldId id="270" r:id="rId35"/>
    <p:sldId id="271" r:id="rId36"/>
    <p:sldId id="272" r:id="rId37"/>
    <p:sldId id="273" r:id="rId38"/>
    <p:sldId id="274" r:id="rId39"/>
    <p:sldId id="275" r:id="rId40"/>
    <p:sldId id="276" r:id="rId41"/>
    <p:sldId id="277" r:id="rId42"/>
    <p:sldId id="278" r:id="rId43"/>
    <p:sldId id="279" r:id="rId44"/>
    <p:sldId id="280" r:id="rId45"/>
    <p:sldId id="281" r:id="rId46"/>
    <p:sldId id="282" r:id="rId47"/>
    <p:sldId id="283" r:id="rId48"/>
    <p:sldId id="284"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3" autoAdjust="0"/>
    <p:restoredTop sz="81937" autoAdjust="0"/>
  </p:normalViewPr>
  <p:slideViewPr>
    <p:cSldViewPr snapToGrid="0">
      <p:cViewPr varScale="1">
        <p:scale>
          <a:sx n="131" d="100"/>
          <a:sy n="131" d="100"/>
        </p:scale>
        <p:origin x="1230" y="126"/>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2A12D1-4EA8-4AD3-AE44-AC0CD4EB624C}" type="datetimeFigureOut">
              <a:rPr lang="en-GB" smtClean="0"/>
              <a:t>18/05/2015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43F5B4-AFA2-430F-B49B-2F67E4B613A4}" type="slidenum">
              <a:rPr lang="en-GB" smtClean="0"/>
              <a:t>‹#›</a:t>
            </a:fld>
            <a:endParaRPr lang="en-GB"/>
          </a:p>
        </p:txBody>
      </p:sp>
    </p:spTree>
    <p:extLst>
      <p:ext uri="{BB962C8B-B14F-4D97-AF65-F5344CB8AC3E}">
        <p14:creationId xmlns:p14="http://schemas.microsoft.com/office/powerpoint/2010/main" val="11446825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Rhys</a:t>
            </a:r>
            <a:endParaRPr lang="en-GB" dirty="0"/>
          </a:p>
        </p:txBody>
      </p:sp>
      <p:sp>
        <p:nvSpPr>
          <p:cNvPr id="4" name="Slide Number Placeholder 3"/>
          <p:cNvSpPr>
            <a:spLocks noGrp="1"/>
          </p:cNvSpPr>
          <p:nvPr>
            <p:ph type="sldNum" sz="quarter" idx="10"/>
          </p:nvPr>
        </p:nvSpPr>
        <p:spPr/>
        <p:txBody>
          <a:bodyPr/>
          <a:lstStyle/>
          <a:p>
            <a:fld id="{8743F5B4-AFA2-430F-B49B-2F67E4B613A4}" type="slidenum">
              <a:rPr lang="en-GB" smtClean="0"/>
              <a:t>21</a:t>
            </a:fld>
            <a:endParaRPr lang="en-GB"/>
          </a:p>
        </p:txBody>
      </p:sp>
    </p:spTree>
    <p:extLst>
      <p:ext uri="{BB962C8B-B14F-4D97-AF65-F5344CB8AC3E}">
        <p14:creationId xmlns:p14="http://schemas.microsoft.com/office/powerpoint/2010/main" val="32800295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Once that’s all done, it can take up to 24 hours for everything to take</a:t>
            </a:r>
            <a:r>
              <a:rPr lang="en-GB" baseline="0" dirty="0" smtClean="0"/>
              <a:t> effect. And voila! Your site should be a lot faster.</a:t>
            </a:r>
            <a:endParaRPr lang="en-GB" dirty="0" smtClean="0"/>
          </a:p>
        </p:txBody>
      </p:sp>
      <p:sp>
        <p:nvSpPr>
          <p:cNvPr id="4" name="Slide Number Placeholder 3"/>
          <p:cNvSpPr>
            <a:spLocks noGrp="1"/>
          </p:cNvSpPr>
          <p:nvPr>
            <p:ph type="sldNum" sz="quarter" idx="10"/>
          </p:nvPr>
        </p:nvSpPr>
        <p:spPr/>
        <p:txBody>
          <a:bodyPr/>
          <a:lstStyle/>
          <a:p>
            <a:fld id="{8743F5B4-AFA2-430F-B49B-2F67E4B613A4}" type="slidenum">
              <a:rPr lang="en-GB" smtClean="0"/>
              <a:t>31</a:t>
            </a:fld>
            <a:endParaRPr lang="en-GB"/>
          </a:p>
        </p:txBody>
      </p:sp>
    </p:spTree>
    <p:extLst>
      <p:ext uri="{BB962C8B-B14F-4D97-AF65-F5344CB8AC3E}">
        <p14:creationId xmlns:p14="http://schemas.microsoft.com/office/powerpoint/2010/main" val="20560860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Results look something like this, and you can hover over each segment to see more details like specific load time.</a:t>
            </a:r>
          </a:p>
          <a:p>
            <a:endParaRPr lang="en-GB" dirty="0"/>
          </a:p>
        </p:txBody>
      </p:sp>
      <p:sp>
        <p:nvSpPr>
          <p:cNvPr id="4" name="Slide Number Placeholder 3"/>
          <p:cNvSpPr>
            <a:spLocks noGrp="1"/>
          </p:cNvSpPr>
          <p:nvPr>
            <p:ph type="sldNum" sz="quarter" idx="10"/>
          </p:nvPr>
        </p:nvSpPr>
        <p:spPr/>
        <p:txBody>
          <a:bodyPr/>
          <a:lstStyle/>
          <a:p>
            <a:fld id="{8743F5B4-AFA2-430F-B49B-2F67E4B613A4}" type="slidenum">
              <a:rPr lang="en-GB" smtClean="0"/>
              <a:t>34</a:t>
            </a:fld>
            <a:endParaRPr lang="en-GB"/>
          </a:p>
        </p:txBody>
      </p:sp>
    </p:spTree>
    <p:extLst>
      <p:ext uri="{BB962C8B-B14F-4D97-AF65-F5344CB8AC3E}">
        <p14:creationId xmlns:p14="http://schemas.microsoft.com/office/powerpoint/2010/main" val="28908689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Ashley, backup by </a:t>
            </a:r>
            <a:r>
              <a:rPr lang="en-GB" dirty="0" err="1" smtClean="0"/>
              <a:t>Cialina</a:t>
            </a:r>
            <a:endParaRPr lang="en-GB" dirty="0"/>
          </a:p>
        </p:txBody>
      </p:sp>
      <p:sp>
        <p:nvSpPr>
          <p:cNvPr id="4" name="Slide Number Placeholder 3"/>
          <p:cNvSpPr>
            <a:spLocks noGrp="1"/>
          </p:cNvSpPr>
          <p:nvPr>
            <p:ph type="sldNum" sz="quarter" idx="10"/>
          </p:nvPr>
        </p:nvSpPr>
        <p:spPr/>
        <p:txBody>
          <a:bodyPr/>
          <a:lstStyle/>
          <a:p>
            <a:fld id="{8743F5B4-AFA2-430F-B49B-2F67E4B613A4}" type="slidenum">
              <a:rPr lang="en-GB" smtClean="0"/>
              <a:t>37</a:t>
            </a:fld>
            <a:endParaRPr lang="en-GB"/>
          </a:p>
        </p:txBody>
      </p:sp>
    </p:spTree>
    <p:extLst>
      <p:ext uri="{BB962C8B-B14F-4D97-AF65-F5344CB8AC3E}">
        <p14:creationId xmlns:p14="http://schemas.microsoft.com/office/powerpoint/2010/main" val="36293649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Some people like to watch the world burn, others will hack you to put</a:t>
            </a:r>
            <a:r>
              <a:rPr lang="en-GB" baseline="0" dirty="0" smtClean="0"/>
              <a:t> in their adverts, others will redirect your site to theirs to steal your traffic.</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t>You lock your car and your house – your blog is no different.</a:t>
            </a:r>
          </a:p>
          <a:p>
            <a:pPr marL="171450" indent="-171450">
              <a:buFont typeface="Arial" panose="020B0604020202020204" pitchFamily="34" charset="0"/>
              <a:buChar char="•"/>
            </a:pPr>
            <a:endParaRPr lang="en-GB" baseline="0" dirty="0" smtClean="0"/>
          </a:p>
        </p:txBody>
      </p:sp>
      <p:sp>
        <p:nvSpPr>
          <p:cNvPr id="4" name="Slide Number Placeholder 3"/>
          <p:cNvSpPr>
            <a:spLocks noGrp="1"/>
          </p:cNvSpPr>
          <p:nvPr>
            <p:ph type="sldNum" sz="quarter" idx="10"/>
          </p:nvPr>
        </p:nvSpPr>
        <p:spPr/>
        <p:txBody>
          <a:bodyPr/>
          <a:lstStyle/>
          <a:p>
            <a:fld id="{8743F5B4-AFA2-430F-B49B-2F67E4B613A4}" type="slidenum">
              <a:rPr lang="en-GB" smtClean="0"/>
              <a:t>38</a:t>
            </a:fld>
            <a:endParaRPr lang="en-GB"/>
          </a:p>
        </p:txBody>
      </p:sp>
    </p:spTree>
    <p:extLst>
      <p:ext uri="{BB962C8B-B14F-4D97-AF65-F5344CB8AC3E}">
        <p14:creationId xmlns:p14="http://schemas.microsoft.com/office/powerpoint/2010/main" val="13154525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baseline="0" dirty="0" smtClean="0"/>
              <a:t>One of the most common ways people get hacked is through brute forcing</a:t>
            </a:r>
          </a:p>
          <a:p>
            <a:pPr marL="171450" indent="-171450">
              <a:buFont typeface="Arial" panose="020B0604020202020204" pitchFamily="34" charset="0"/>
              <a:buChar char="•"/>
            </a:pPr>
            <a:r>
              <a:rPr lang="en-GB" baseline="0" dirty="0" smtClean="0"/>
              <a:t>Brute </a:t>
            </a:r>
            <a:r>
              <a:rPr lang="en-GB" baseline="0" dirty="0" smtClean="0"/>
              <a:t>forcing: a computer tries every possible combination until it gets the right password.</a:t>
            </a:r>
          </a:p>
          <a:p>
            <a:pPr marL="171450" indent="-171450">
              <a:buFont typeface="Arial" panose="020B0604020202020204" pitchFamily="34" charset="0"/>
              <a:buChar char="•"/>
            </a:pPr>
            <a:r>
              <a:rPr lang="en-GB" baseline="0" dirty="0" smtClean="0"/>
              <a:t>Sit on login page trying over and over again.</a:t>
            </a:r>
          </a:p>
          <a:p>
            <a:pPr marL="171450" indent="-171450">
              <a:buFont typeface="Arial" panose="020B0604020202020204" pitchFamily="34" charset="0"/>
              <a:buChar char="•"/>
            </a:pPr>
            <a:r>
              <a:rPr lang="en-GB" baseline="0" dirty="0" smtClean="0"/>
              <a:t>Strong username means hackers have to guess the username AND the password – not just one</a:t>
            </a:r>
          </a:p>
          <a:p>
            <a:pPr marL="171450" indent="-171450">
              <a:buFont typeface="Arial" panose="020B0604020202020204" pitchFamily="34" charset="0"/>
              <a:buChar char="•"/>
            </a:pPr>
            <a:r>
              <a:rPr lang="en-GB" baseline="0" dirty="0" smtClean="0"/>
              <a:t>Don’t use the username “admin”</a:t>
            </a:r>
            <a:endParaRPr lang="en-GB" dirty="0"/>
          </a:p>
        </p:txBody>
      </p:sp>
      <p:sp>
        <p:nvSpPr>
          <p:cNvPr id="4" name="Slide Number Placeholder 3"/>
          <p:cNvSpPr>
            <a:spLocks noGrp="1"/>
          </p:cNvSpPr>
          <p:nvPr>
            <p:ph type="sldNum" sz="quarter" idx="10"/>
          </p:nvPr>
        </p:nvSpPr>
        <p:spPr/>
        <p:txBody>
          <a:bodyPr/>
          <a:lstStyle/>
          <a:p>
            <a:fld id="{8743F5B4-AFA2-430F-B49B-2F67E4B613A4}" type="slidenum">
              <a:rPr lang="en-GB" smtClean="0"/>
              <a:t>39</a:t>
            </a:fld>
            <a:endParaRPr lang="en-GB"/>
          </a:p>
        </p:txBody>
      </p:sp>
    </p:spTree>
    <p:extLst>
      <p:ext uri="{BB962C8B-B14F-4D97-AF65-F5344CB8AC3E}">
        <p14:creationId xmlns:p14="http://schemas.microsoft.com/office/powerpoint/2010/main" val="35517546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743F5B4-AFA2-430F-B49B-2F67E4B613A4}" type="slidenum">
              <a:rPr lang="en-GB" smtClean="0"/>
              <a:t>41</a:t>
            </a:fld>
            <a:endParaRPr lang="en-GB"/>
          </a:p>
        </p:txBody>
      </p:sp>
    </p:spTree>
    <p:extLst>
      <p:ext uri="{BB962C8B-B14F-4D97-AF65-F5344CB8AC3E}">
        <p14:creationId xmlns:p14="http://schemas.microsoft.com/office/powerpoint/2010/main" val="9497860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You need</a:t>
            </a:r>
            <a:r>
              <a:rPr lang="en-GB" baseline="0" dirty="0" smtClean="0"/>
              <a:t> way to prevent users from sitting at your login page and trying passwords over and over again</a:t>
            </a:r>
          </a:p>
          <a:p>
            <a:pPr marL="171450" indent="-171450">
              <a:buFont typeface="Arial" panose="020B0604020202020204" pitchFamily="34" charset="0"/>
              <a:buChar char="•"/>
            </a:pPr>
            <a:r>
              <a:rPr lang="en-GB" dirty="0" smtClean="0"/>
              <a:t>If they somehow</a:t>
            </a:r>
            <a:r>
              <a:rPr lang="en-GB" baseline="0" dirty="0" smtClean="0"/>
              <a:t> manage to brute force the </a:t>
            </a:r>
            <a:r>
              <a:rPr lang="en-GB" baseline="0" dirty="0" err="1" smtClean="0"/>
              <a:t>htpasswd</a:t>
            </a:r>
            <a:r>
              <a:rPr lang="en-GB" baseline="0" dirty="0" smtClean="0"/>
              <a:t> they still have to brute force your normal WP login.</a:t>
            </a:r>
            <a:endParaRPr lang="en-GB" dirty="0"/>
          </a:p>
        </p:txBody>
      </p:sp>
      <p:sp>
        <p:nvSpPr>
          <p:cNvPr id="4" name="Slide Number Placeholder 3"/>
          <p:cNvSpPr>
            <a:spLocks noGrp="1"/>
          </p:cNvSpPr>
          <p:nvPr>
            <p:ph type="sldNum" sz="quarter" idx="10"/>
          </p:nvPr>
        </p:nvSpPr>
        <p:spPr/>
        <p:txBody>
          <a:bodyPr/>
          <a:lstStyle/>
          <a:p>
            <a:fld id="{8743F5B4-AFA2-430F-B49B-2F67E4B613A4}" type="slidenum">
              <a:rPr lang="en-GB" smtClean="0"/>
              <a:t>42</a:t>
            </a:fld>
            <a:endParaRPr lang="en-GB"/>
          </a:p>
        </p:txBody>
      </p:sp>
    </p:spTree>
    <p:extLst>
      <p:ext uri="{BB962C8B-B14F-4D97-AF65-F5344CB8AC3E}">
        <p14:creationId xmlns:p14="http://schemas.microsoft.com/office/powerpoint/2010/main" val="17148331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Some people don’t do updates because they’re</a:t>
            </a:r>
            <a:r>
              <a:rPr lang="en-GB" baseline="0" dirty="0" smtClean="0"/>
              <a:t> afraid their plugin/theme will break.</a:t>
            </a:r>
          </a:p>
          <a:p>
            <a:pPr marL="171450" indent="-171450">
              <a:buFont typeface="Arial" panose="020B0604020202020204" pitchFamily="34" charset="0"/>
              <a:buChar char="•"/>
            </a:pPr>
            <a:r>
              <a:rPr lang="en-GB" dirty="0" smtClean="0"/>
              <a:t>People say “if it </a:t>
            </a:r>
            <a:r>
              <a:rPr lang="en-GB" dirty="0" err="1" smtClean="0"/>
              <a:t>ain’t</a:t>
            </a:r>
            <a:r>
              <a:rPr lang="en-GB" dirty="0" smtClean="0"/>
              <a:t> broke, don’t</a:t>
            </a:r>
            <a:r>
              <a:rPr lang="en-GB" baseline="0" dirty="0" smtClean="0"/>
              <a:t> fix it! I don’t do my updates because it works fine as is.” Well there are coding things behind the scenes that might be patched</a:t>
            </a:r>
            <a:r>
              <a:rPr lang="en-GB" baseline="0" dirty="0" smtClean="0"/>
              <a:t>!</a:t>
            </a:r>
          </a:p>
          <a:p>
            <a:pPr marL="171450" indent="-171450">
              <a:buFont typeface="Arial" panose="020B0604020202020204" pitchFamily="34" charset="0"/>
              <a:buChar char="•"/>
            </a:pPr>
            <a:r>
              <a:rPr lang="en-GB" baseline="0" dirty="0" smtClean="0"/>
              <a:t>Stats</a:t>
            </a:r>
          </a:p>
          <a:p>
            <a:pPr marL="171450" indent="-171450">
              <a:buFont typeface="Arial" panose="020B0604020202020204" pitchFamily="34" charset="0"/>
              <a:buChar char="•"/>
            </a:pPr>
            <a:r>
              <a:rPr lang="en-GB" baseline="0" dirty="0" smtClean="0"/>
              <a:t>Worst case scenario, the plugin will no longer work or it will cause you site to go down until you remove the plugin</a:t>
            </a:r>
            <a:endParaRPr lang="en-GB" baseline="0" dirty="0" smtClean="0"/>
          </a:p>
          <a:p>
            <a:pPr marL="171450" indent="-171450">
              <a:buFont typeface="Arial" panose="020B0604020202020204" pitchFamily="34" charset="0"/>
              <a:buChar char="•"/>
            </a:pPr>
            <a:r>
              <a:rPr lang="en-GB" baseline="0" dirty="0" smtClean="0"/>
              <a:t>It’s better to have a plugin that no longer works than a hacked site.</a:t>
            </a:r>
            <a:endParaRPr lang="en-GB" dirty="0" smtClean="0"/>
          </a:p>
        </p:txBody>
      </p:sp>
      <p:sp>
        <p:nvSpPr>
          <p:cNvPr id="4" name="Slide Number Placeholder 3"/>
          <p:cNvSpPr>
            <a:spLocks noGrp="1"/>
          </p:cNvSpPr>
          <p:nvPr>
            <p:ph type="sldNum" sz="quarter" idx="10"/>
          </p:nvPr>
        </p:nvSpPr>
        <p:spPr/>
        <p:txBody>
          <a:bodyPr/>
          <a:lstStyle/>
          <a:p>
            <a:fld id="{8743F5B4-AFA2-430F-B49B-2F67E4B613A4}" type="slidenum">
              <a:rPr lang="en-GB" smtClean="0"/>
              <a:t>43</a:t>
            </a:fld>
            <a:endParaRPr lang="en-GB"/>
          </a:p>
        </p:txBody>
      </p:sp>
    </p:spTree>
    <p:extLst>
      <p:ext uri="{BB962C8B-B14F-4D97-AF65-F5344CB8AC3E}">
        <p14:creationId xmlns:p14="http://schemas.microsoft.com/office/powerpoint/2010/main" val="36555662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Exports posts, pages, comments, menus</a:t>
            </a:r>
          </a:p>
          <a:p>
            <a:pPr marL="171450" indent="-171450">
              <a:buFont typeface="Arial" panose="020B0604020202020204" pitchFamily="34" charset="0"/>
              <a:buChar char="•"/>
            </a:pPr>
            <a:r>
              <a:rPr lang="en-GB" dirty="0" smtClean="0"/>
              <a:t>Images will NOT be restorable if your images are deleted</a:t>
            </a:r>
            <a:endParaRPr lang="en-GB" dirty="0"/>
          </a:p>
        </p:txBody>
      </p:sp>
      <p:sp>
        <p:nvSpPr>
          <p:cNvPr id="4" name="Slide Number Placeholder 3"/>
          <p:cNvSpPr>
            <a:spLocks noGrp="1"/>
          </p:cNvSpPr>
          <p:nvPr>
            <p:ph type="sldNum" sz="quarter" idx="10"/>
          </p:nvPr>
        </p:nvSpPr>
        <p:spPr/>
        <p:txBody>
          <a:bodyPr/>
          <a:lstStyle/>
          <a:p>
            <a:fld id="{8743F5B4-AFA2-430F-B49B-2F67E4B613A4}" type="slidenum">
              <a:rPr lang="en-GB" smtClean="0"/>
              <a:t>45</a:t>
            </a:fld>
            <a:endParaRPr lang="en-GB"/>
          </a:p>
        </p:txBody>
      </p:sp>
    </p:spTree>
    <p:extLst>
      <p:ext uri="{BB962C8B-B14F-4D97-AF65-F5344CB8AC3E}">
        <p14:creationId xmlns:p14="http://schemas.microsoft.com/office/powerpoint/2010/main" val="20735401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Database: posts, comments, pages</a:t>
            </a:r>
            <a:r>
              <a:rPr lang="en-GB" smtClean="0"/>
              <a:t>, settings.</a:t>
            </a:r>
            <a:endParaRPr lang="en-GB" dirty="0" smtClean="0"/>
          </a:p>
          <a:p>
            <a:pPr marL="171450" indent="-171450">
              <a:buFont typeface="Arial" panose="020B0604020202020204" pitchFamily="34" charset="0"/>
              <a:buChar char="•"/>
            </a:pPr>
            <a:r>
              <a:rPr lang="en-GB" dirty="0" smtClean="0"/>
              <a:t>Files: images, plugins, themes.</a:t>
            </a:r>
            <a:endParaRPr lang="en-GB" dirty="0"/>
          </a:p>
        </p:txBody>
      </p:sp>
      <p:sp>
        <p:nvSpPr>
          <p:cNvPr id="4" name="Slide Number Placeholder 3"/>
          <p:cNvSpPr>
            <a:spLocks noGrp="1"/>
          </p:cNvSpPr>
          <p:nvPr>
            <p:ph type="sldNum" sz="quarter" idx="10"/>
          </p:nvPr>
        </p:nvSpPr>
        <p:spPr/>
        <p:txBody>
          <a:bodyPr/>
          <a:lstStyle/>
          <a:p>
            <a:fld id="{8743F5B4-AFA2-430F-B49B-2F67E4B613A4}" type="slidenum">
              <a:rPr lang="en-GB" smtClean="0"/>
              <a:t>48</a:t>
            </a:fld>
            <a:endParaRPr lang="en-GB"/>
          </a:p>
        </p:txBody>
      </p:sp>
    </p:spTree>
    <p:extLst>
      <p:ext uri="{BB962C8B-B14F-4D97-AF65-F5344CB8AC3E}">
        <p14:creationId xmlns:p14="http://schemas.microsoft.com/office/powerpoint/2010/main" val="2100643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There are few reasons why the</a:t>
            </a:r>
            <a:r>
              <a:rPr lang="en-GB" baseline="0" dirty="0" smtClean="0"/>
              <a:t> load times of your blog are important.</a:t>
            </a:r>
          </a:p>
          <a:p>
            <a:endParaRPr lang="en-GB" baseline="0" dirty="0" smtClean="0"/>
          </a:p>
          <a:p>
            <a:r>
              <a:rPr lang="en-GB" baseline="0" dirty="0" smtClean="0"/>
              <a:t>For one, google actually takes it into account when displaying you in google results; particularly in mobile search, google is trying to encourage faster load times. Nobody wants to wait 10 seconds for a page to load on dodgy 3G signal while out and about. In fact, google actually recommends mobile site speeds of under 1 second – and that’s quite an ask.</a:t>
            </a:r>
          </a:p>
          <a:p>
            <a:endParaRPr lang="en-GB" baseline="0" dirty="0" smtClean="0"/>
          </a:p>
          <a:p>
            <a:r>
              <a:rPr lang="en-GB" baseline="0" dirty="0" smtClean="0"/>
              <a:t>According to research, 75% of users leave a page if it hasn’t loaded in 4 seconds. http://www.aykira.com.au/2014/04/importance-website-loading-speed-top-3-factors-limit-website-speed/</a:t>
            </a:r>
          </a:p>
          <a:p>
            <a:endParaRPr lang="en-GB" baseline="0" dirty="0" smtClean="0"/>
          </a:p>
          <a:p>
            <a:r>
              <a:rPr lang="en-GB" baseline="0" dirty="0" smtClean="0"/>
              <a:t>Fast page load times can only be a good thing. Nobody is </a:t>
            </a:r>
            <a:r>
              <a:rPr lang="en-GB" baseline="0" dirty="0" err="1" smtClean="0"/>
              <a:t>gonna</a:t>
            </a:r>
            <a:r>
              <a:rPr lang="en-GB" baseline="0" dirty="0" smtClean="0"/>
              <a:t> leave your site because it’s too fast!</a:t>
            </a:r>
            <a:endParaRPr lang="en-GB" dirty="0" smtClean="0"/>
          </a:p>
          <a:p>
            <a:endParaRPr lang="en-GB" dirty="0"/>
          </a:p>
        </p:txBody>
      </p:sp>
      <p:sp>
        <p:nvSpPr>
          <p:cNvPr id="4" name="Slide Number Placeholder 3"/>
          <p:cNvSpPr>
            <a:spLocks noGrp="1"/>
          </p:cNvSpPr>
          <p:nvPr>
            <p:ph type="sldNum" sz="quarter" idx="10"/>
          </p:nvPr>
        </p:nvSpPr>
        <p:spPr/>
        <p:txBody>
          <a:bodyPr/>
          <a:lstStyle/>
          <a:p>
            <a:fld id="{8743F5B4-AFA2-430F-B49B-2F67E4B613A4}" type="slidenum">
              <a:rPr lang="en-GB" smtClean="0"/>
              <a:t>22</a:t>
            </a:fld>
            <a:endParaRPr lang="en-GB"/>
          </a:p>
        </p:txBody>
      </p:sp>
    </p:spTree>
    <p:extLst>
      <p:ext uri="{BB962C8B-B14F-4D97-AF65-F5344CB8AC3E}">
        <p14:creationId xmlns:p14="http://schemas.microsoft.com/office/powerpoint/2010/main" val="22990912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err="1" smtClean="0"/>
              <a:t>Cialina</a:t>
            </a:r>
            <a:endParaRPr lang="en-GB" dirty="0"/>
          </a:p>
        </p:txBody>
      </p:sp>
      <p:sp>
        <p:nvSpPr>
          <p:cNvPr id="4" name="Slide Number Placeholder 3"/>
          <p:cNvSpPr>
            <a:spLocks noGrp="1"/>
          </p:cNvSpPr>
          <p:nvPr>
            <p:ph type="sldNum" sz="quarter" idx="10"/>
          </p:nvPr>
        </p:nvSpPr>
        <p:spPr/>
        <p:txBody>
          <a:bodyPr/>
          <a:lstStyle/>
          <a:p>
            <a:fld id="{8743F5B4-AFA2-430F-B49B-2F67E4B613A4}" type="slidenum">
              <a:rPr lang="en-GB" smtClean="0"/>
              <a:pPr/>
              <a:t>49</a:t>
            </a:fld>
            <a:endParaRPr lang="en-GB"/>
          </a:p>
        </p:txBody>
      </p:sp>
    </p:spTree>
    <p:extLst>
      <p:ext uri="{BB962C8B-B14F-4D97-AF65-F5344CB8AC3E}">
        <p14:creationId xmlns:p14="http://schemas.microsoft.com/office/powerpoint/2010/main" val="24071565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err="1" smtClean="0"/>
              <a:t>Cialina</a:t>
            </a:r>
            <a:endParaRPr lang="en-GB" dirty="0" smtClean="0"/>
          </a:p>
        </p:txBody>
      </p:sp>
      <p:sp>
        <p:nvSpPr>
          <p:cNvPr id="4" name="Slide Number Placeholder 3"/>
          <p:cNvSpPr>
            <a:spLocks noGrp="1"/>
          </p:cNvSpPr>
          <p:nvPr>
            <p:ph type="sldNum" sz="quarter" idx="10"/>
          </p:nvPr>
        </p:nvSpPr>
        <p:spPr/>
        <p:txBody>
          <a:bodyPr/>
          <a:lstStyle/>
          <a:p>
            <a:fld id="{8743F5B4-AFA2-430F-B49B-2F67E4B613A4}" type="slidenum">
              <a:rPr lang="en-GB" smtClean="0"/>
              <a:pPr/>
              <a:t>50</a:t>
            </a:fld>
            <a:endParaRPr lang="en-GB"/>
          </a:p>
        </p:txBody>
      </p:sp>
    </p:spTree>
    <p:extLst>
      <p:ext uri="{BB962C8B-B14F-4D97-AF65-F5344CB8AC3E}">
        <p14:creationId xmlns:p14="http://schemas.microsoft.com/office/powerpoint/2010/main" val="1122501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Everyone’s database is going to be named</a:t>
            </a:r>
            <a:r>
              <a:rPr lang="en-US" baseline="0" dirty="0" smtClean="0"/>
              <a:t> differently.</a:t>
            </a:r>
          </a:p>
          <a:p>
            <a:r>
              <a:rPr lang="en-US" baseline="0" dirty="0" smtClean="0"/>
              <a:t>If you have multiple databases on your server, and you don’t know which is the right one: </a:t>
            </a:r>
          </a:p>
          <a:p>
            <a:pPr>
              <a:buFontTx/>
              <a:buChar char="-"/>
            </a:pPr>
            <a:r>
              <a:rPr lang="en-US" baseline="0" dirty="0" smtClean="0"/>
              <a:t>Download </a:t>
            </a:r>
            <a:r>
              <a:rPr lang="en-US" baseline="0" dirty="0" err="1" smtClean="0"/>
              <a:t>wp_config.php</a:t>
            </a:r>
            <a:r>
              <a:rPr lang="en-US" baseline="0" dirty="0" smtClean="0"/>
              <a:t> file through FTP and open it up in a text editor. It will list what database your </a:t>
            </a:r>
            <a:r>
              <a:rPr lang="en-US" baseline="0" dirty="0" err="1" smtClean="0"/>
              <a:t>Wordpress</a:t>
            </a:r>
            <a:r>
              <a:rPr lang="en-US" baseline="0" dirty="0" smtClean="0"/>
              <a:t> is using.</a:t>
            </a:r>
          </a:p>
          <a:p>
            <a:pPr>
              <a:buFontTx/>
              <a:buChar char="-"/>
            </a:pPr>
            <a:endParaRPr lang="en-US" baseline="0" dirty="0" smtClean="0"/>
          </a:p>
          <a:p>
            <a:pPr>
              <a:buFontTx/>
              <a:buNone/>
            </a:pPr>
            <a:r>
              <a:rPr lang="en-US" baseline="0" dirty="0" smtClean="0"/>
              <a:t>Personally, I like to keep three to five of my most recent database back-ups just in case. I also like to add the date to the filename to help me stay organized. </a:t>
            </a: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8743F5B4-AFA2-430F-B49B-2F67E4B613A4}" type="slidenum">
              <a:rPr lang="en-GB" smtClean="0"/>
              <a:pPr/>
              <a:t>51</a:t>
            </a:fld>
            <a:endParaRPr lang="en-GB"/>
          </a:p>
        </p:txBody>
      </p:sp>
    </p:spTree>
    <p:extLst>
      <p:ext uri="{BB962C8B-B14F-4D97-AF65-F5344CB8AC3E}">
        <p14:creationId xmlns:p14="http://schemas.microsoft.com/office/powerpoint/2010/main" val="20791357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err="1" smtClean="0"/>
              <a:t>Cialina</a:t>
            </a:r>
            <a:endParaRPr lang="en-GB" dirty="0" smtClean="0"/>
          </a:p>
        </p:txBody>
      </p:sp>
      <p:sp>
        <p:nvSpPr>
          <p:cNvPr id="4" name="Slide Number Placeholder 3"/>
          <p:cNvSpPr>
            <a:spLocks noGrp="1"/>
          </p:cNvSpPr>
          <p:nvPr>
            <p:ph type="sldNum" sz="quarter" idx="10"/>
          </p:nvPr>
        </p:nvSpPr>
        <p:spPr/>
        <p:txBody>
          <a:bodyPr/>
          <a:lstStyle/>
          <a:p>
            <a:fld id="{8743F5B4-AFA2-430F-B49B-2F67E4B613A4}" type="slidenum">
              <a:rPr lang="en-GB" smtClean="0"/>
              <a:t>52</a:t>
            </a:fld>
            <a:endParaRPr lang="en-GB"/>
          </a:p>
        </p:txBody>
      </p:sp>
    </p:spTree>
    <p:extLst>
      <p:ext uri="{BB962C8B-B14F-4D97-AF65-F5344CB8AC3E}">
        <p14:creationId xmlns:p14="http://schemas.microsoft.com/office/powerpoint/2010/main" val="11669592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err="1" smtClean="0"/>
              <a:t>Cialina</a:t>
            </a:r>
            <a:endParaRPr lang="en-GB" dirty="0" smtClean="0"/>
          </a:p>
        </p:txBody>
      </p:sp>
      <p:sp>
        <p:nvSpPr>
          <p:cNvPr id="4" name="Slide Number Placeholder 3"/>
          <p:cNvSpPr>
            <a:spLocks noGrp="1"/>
          </p:cNvSpPr>
          <p:nvPr>
            <p:ph type="sldNum" sz="quarter" idx="10"/>
          </p:nvPr>
        </p:nvSpPr>
        <p:spPr/>
        <p:txBody>
          <a:bodyPr/>
          <a:lstStyle/>
          <a:p>
            <a:fld id="{8743F5B4-AFA2-430F-B49B-2F67E4B613A4}" type="slidenum">
              <a:rPr lang="en-GB" smtClean="0"/>
              <a:t>53</a:t>
            </a:fld>
            <a:endParaRPr lang="en-GB"/>
          </a:p>
        </p:txBody>
      </p:sp>
    </p:spTree>
    <p:extLst>
      <p:ext uri="{BB962C8B-B14F-4D97-AF65-F5344CB8AC3E}">
        <p14:creationId xmlns:p14="http://schemas.microsoft.com/office/powerpoint/2010/main" val="10301741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Cialina</a:t>
            </a:r>
            <a:endParaRPr lang="en-GB" dirty="0"/>
          </a:p>
        </p:txBody>
      </p:sp>
      <p:sp>
        <p:nvSpPr>
          <p:cNvPr id="4" name="Slide Number Placeholder 3"/>
          <p:cNvSpPr>
            <a:spLocks noGrp="1"/>
          </p:cNvSpPr>
          <p:nvPr>
            <p:ph type="sldNum" sz="quarter" idx="10"/>
          </p:nvPr>
        </p:nvSpPr>
        <p:spPr/>
        <p:txBody>
          <a:bodyPr/>
          <a:lstStyle/>
          <a:p>
            <a:fld id="{8743F5B4-AFA2-430F-B49B-2F67E4B613A4}" type="slidenum">
              <a:rPr lang="en-GB" smtClean="0"/>
              <a:pPr/>
              <a:t>54</a:t>
            </a:fld>
            <a:endParaRPr lang="en-GB"/>
          </a:p>
        </p:txBody>
      </p:sp>
    </p:spTree>
    <p:extLst>
      <p:ext uri="{BB962C8B-B14F-4D97-AF65-F5344CB8AC3E}">
        <p14:creationId xmlns:p14="http://schemas.microsoft.com/office/powerpoint/2010/main" val="26773443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r>
              <a:rPr lang="en-US" sz="1200" b="0" i="0" u="none" strike="noStrike" kern="1200" dirty="0" smtClean="0">
                <a:solidFill>
                  <a:schemeClr val="tx1"/>
                </a:solidFill>
                <a:latin typeface="+mn-lt"/>
                <a:ea typeface="+mn-ea"/>
                <a:cs typeface="+mn-cs"/>
              </a:rPr>
              <a:t>Blogging is already difficult. Sometimes it can be a struggle to get myself to write a post. But I find that the most tedious part of blogging is formatting my blog post. </a:t>
            </a:r>
            <a:endParaRPr lang="en-US" dirty="0" smtClean="0"/>
          </a:p>
          <a:p>
            <a:pPr rtl="0"/>
            <a:r>
              <a:rPr lang="en-US" dirty="0" smtClean="0"/>
              <a:t/>
            </a:r>
            <a:br>
              <a:rPr lang="en-US" dirty="0" smtClean="0"/>
            </a:br>
            <a:r>
              <a:rPr lang="en-US" sz="1200" b="0" i="0" u="none" strike="noStrike" kern="1200" dirty="0" smtClean="0">
                <a:solidFill>
                  <a:schemeClr val="tx1"/>
                </a:solidFill>
                <a:latin typeface="+mn-lt"/>
                <a:ea typeface="+mn-ea"/>
                <a:cs typeface="+mn-cs"/>
              </a:rPr>
              <a:t>If you don’t use one already, there are a ton of </a:t>
            </a:r>
            <a:r>
              <a:rPr lang="en-US" sz="1200" b="0" i="0" u="none" strike="noStrike" kern="1200" dirty="0" err="1" smtClean="0">
                <a:solidFill>
                  <a:schemeClr val="tx1"/>
                </a:solidFill>
                <a:latin typeface="+mn-lt"/>
                <a:ea typeface="+mn-ea"/>
                <a:cs typeface="+mn-cs"/>
              </a:rPr>
              <a:t>plugins</a:t>
            </a:r>
            <a:r>
              <a:rPr lang="en-US" sz="1200" b="0" i="0" u="none" strike="noStrike" kern="1200" dirty="0" smtClean="0">
                <a:solidFill>
                  <a:schemeClr val="tx1"/>
                </a:solidFill>
                <a:latin typeface="+mn-lt"/>
                <a:ea typeface="+mn-ea"/>
                <a:cs typeface="+mn-cs"/>
              </a:rPr>
              <a:t> that will make your life easier by setting up a preformatted template. It’s a great way to save time, but also make sure that your posts look uniform throughout your blog! </a:t>
            </a:r>
            <a:endParaRPr lang="en-US" dirty="0" smtClean="0"/>
          </a:p>
          <a:p>
            <a:pPr rtl="0"/>
            <a:r>
              <a:rPr lang="en-US" dirty="0" smtClean="0"/>
              <a:t/>
            </a:r>
            <a:br>
              <a:rPr lang="en-US" dirty="0" smtClean="0"/>
            </a:br>
            <a:r>
              <a:rPr lang="en-US" sz="1200" b="0" i="0" u="none" strike="noStrike" kern="1200" dirty="0" smtClean="0">
                <a:solidFill>
                  <a:schemeClr val="tx1"/>
                </a:solidFill>
                <a:latin typeface="+mn-lt"/>
                <a:ea typeface="+mn-ea"/>
                <a:cs typeface="+mn-cs"/>
              </a:rPr>
              <a:t>An example of this </a:t>
            </a:r>
            <a:r>
              <a:rPr lang="en-US" sz="1200" b="0" i="0" u="none" strike="noStrike" kern="1200" dirty="0" err="1" smtClean="0">
                <a:solidFill>
                  <a:schemeClr val="tx1"/>
                </a:solidFill>
                <a:latin typeface="+mn-lt"/>
                <a:ea typeface="+mn-ea"/>
                <a:cs typeface="+mn-cs"/>
              </a:rPr>
              <a:t>plugin</a:t>
            </a:r>
            <a:r>
              <a:rPr lang="en-US" sz="1200" b="0" i="0" u="none" strike="noStrike" kern="1200" dirty="0" smtClean="0">
                <a:solidFill>
                  <a:schemeClr val="tx1"/>
                </a:solidFill>
                <a:latin typeface="+mn-lt"/>
                <a:ea typeface="+mn-ea"/>
                <a:cs typeface="+mn-cs"/>
              </a:rPr>
              <a:t> is Easy Content Templates.</a:t>
            </a:r>
            <a:endParaRPr lang="en-US" dirty="0" smtClean="0"/>
          </a:p>
          <a:p>
            <a:endParaRPr lang="en-US" dirty="0"/>
          </a:p>
        </p:txBody>
      </p:sp>
      <p:sp>
        <p:nvSpPr>
          <p:cNvPr id="4" name="Slide Number Placeholder 3"/>
          <p:cNvSpPr>
            <a:spLocks noGrp="1"/>
          </p:cNvSpPr>
          <p:nvPr>
            <p:ph type="sldNum" sz="quarter" idx="10"/>
          </p:nvPr>
        </p:nvSpPr>
        <p:spPr/>
        <p:txBody>
          <a:bodyPr/>
          <a:lstStyle/>
          <a:p>
            <a:fld id="{8743F5B4-AFA2-430F-B49B-2F67E4B613A4}" type="slidenum">
              <a:rPr lang="en-GB" smtClean="0"/>
              <a:pPr/>
              <a:t>55</a:t>
            </a:fld>
            <a:endParaRPr lang="en-GB"/>
          </a:p>
        </p:txBody>
      </p:sp>
    </p:spTree>
    <p:extLst>
      <p:ext uri="{BB962C8B-B14F-4D97-AF65-F5344CB8AC3E}">
        <p14:creationId xmlns:p14="http://schemas.microsoft.com/office/powerpoint/2010/main" val="31171783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Setting up the template is as easy as writing a</a:t>
            </a:r>
            <a:r>
              <a:rPr lang="en-US" baseline="0" dirty="0" smtClean="0"/>
              <a:t> blog post. </a:t>
            </a:r>
          </a:p>
          <a:p>
            <a:endParaRPr lang="en-US" baseline="0" dirty="0" smtClean="0"/>
          </a:p>
          <a:p>
            <a:r>
              <a:rPr lang="en-US" baseline="0" dirty="0" smtClean="0"/>
              <a:t>This is how my template looks like. </a:t>
            </a:r>
            <a:endParaRPr lang="en-US" dirty="0"/>
          </a:p>
        </p:txBody>
      </p:sp>
      <p:sp>
        <p:nvSpPr>
          <p:cNvPr id="4" name="Slide Number Placeholder 3"/>
          <p:cNvSpPr>
            <a:spLocks noGrp="1"/>
          </p:cNvSpPr>
          <p:nvPr>
            <p:ph type="sldNum" sz="quarter" idx="10"/>
          </p:nvPr>
        </p:nvSpPr>
        <p:spPr/>
        <p:txBody>
          <a:bodyPr/>
          <a:lstStyle/>
          <a:p>
            <a:fld id="{8743F5B4-AFA2-430F-B49B-2F67E4B613A4}" type="slidenum">
              <a:rPr lang="en-GB" smtClean="0"/>
              <a:pPr/>
              <a:t>56</a:t>
            </a:fld>
            <a:endParaRPr lang="en-GB"/>
          </a:p>
        </p:txBody>
      </p:sp>
    </p:spTree>
    <p:extLst>
      <p:ext uri="{BB962C8B-B14F-4D97-AF65-F5344CB8AC3E}">
        <p14:creationId xmlns:p14="http://schemas.microsoft.com/office/powerpoint/2010/main" val="32230130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Add your template when you create a new blog post. </a:t>
            </a:r>
            <a:endParaRPr lang="en-US" dirty="0"/>
          </a:p>
        </p:txBody>
      </p:sp>
      <p:sp>
        <p:nvSpPr>
          <p:cNvPr id="4" name="Slide Number Placeholder 3"/>
          <p:cNvSpPr>
            <a:spLocks noGrp="1"/>
          </p:cNvSpPr>
          <p:nvPr>
            <p:ph type="sldNum" sz="quarter" idx="10"/>
          </p:nvPr>
        </p:nvSpPr>
        <p:spPr/>
        <p:txBody>
          <a:bodyPr/>
          <a:lstStyle/>
          <a:p>
            <a:fld id="{8743F5B4-AFA2-430F-B49B-2F67E4B613A4}" type="slidenum">
              <a:rPr lang="en-GB" smtClean="0"/>
              <a:pPr/>
              <a:t>57</a:t>
            </a:fld>
            <a:endParaRPr lang="en-GB"/>
          </a:p>
        </p:txBody>
      </p:sp>
    </p:spTree>
    <p:extLst>
      <p:ext uri="{BB962C8B-B14F-4D97-AF65-F5344CB8AC3E}">
        <p14:creationId xmlns:p14="http://schemas.microsoft.com/office/powerpoint/2010/main" val="41543179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r>
              <a:rPr lang="en-US" sz="1200" b="0" i="0" u="none" strike="noStrike" kern="1200" dirty="0" smtClean="0">
                <a:solidFill>
                  <a:schemeClr val="tx1"/>
                </a:solidFill>
                <a:latin typeface="+mn-lt"/>
                <a:ea typeface="+mn-ea"/>
                <a:cs typeface="+mn-cs"/>
              </a:rPr>
              <a:t>Editorial Calendar and </a:t>
            </a:r>
            <a:r>
              <a:rPr lang="en-US" sz="1200" b="0" i="0" u="none" strike="noStrike" kern="1200" dirty="0" err="1" smtClean="0">
                <a:solidFill>
                  <a:schemeClr val="tx1"/>
                </a:solidFill>
                <a:latin typeface="+mn-lt"/>
                <a:ea typeface="+mn-ea"/>
                <a:cs typeface="+mn-cs"/>
              </a:rPr>
              <a:t>CoSchedule</a:t>
            </a:r>
            <a:r>
              <a:rPr lang="en-US" sz="1200" b="0" i="0" u="none" strike="noStrike" kern="1200" dirty="0" smtClean="0">
                <a:solidFill>
                  <a:schemeClr val="tx1"/>
                </a:solidFill>
                <a:latin typeface="+mn-lt"/>
                <a:ea typeface="+mn-ea"/>
                <a:cs typeface="+mn-cs"/>
              </a:rPr>
              <a:t> are very similar in their functions. Both are drag and drop calendars that will allow you to see your scheduled posts in a calendar format. The biggest difference is that </a:t>
            </a:r>
            <a:r>
              <a:rPr lang="en-US" sz="1200" b="0" i="0" u="none" strike="noStrike" kern="1200" dirty="0" err="1" smtClean="0">
                <a:solidFill>
                  <a:schemeClr val="tx1"/>
                </a:solidFill>
                <a:latin typeface="+mn-lt"/>
                <a:ea typeface="+mn-ea"/>
                <a:cs typeface="+mn-cs"/>
              </a:rPr>
              <a:t>CoSchedule</a:t>
            </a:r>
            <a:r>
              <a:rPr lang="en-US" sz="1200" b="0" i="0" u="none" strike="noStrike" kern="1200" dirty="0" smtClean="0">
                <a:solidFill>
                  <a:schemeClr val="tx1"/>
                </a:solidFill>
                <a:latin typeface="+mn-lt"/>
                <a:ea typeface="+mn-ea"/>
                <a:cs typeface="+mn-cs"/>
              </a:rPr>
              <a:t> has social media integration. They allow you to create social media content at the same time that you are writing your blog posts. </a:t>
            </a:r>
            <a:endParaRPr lang="en-US" dirty="0" smtClean="0"/>
          </a:p>
          <a:p>
            <a:pPr rtl="0"/>
            <a:r>
              <a:rPr lang="en-US" dirty="0" smtClean="0"/>
              <a:t/>
            </a:r>
            <a:br>
              <a:rPr lang="en-US" dirty="0" smtClean="0"/>
            </a:br>
            <a:r>
              <a:rPr lang="en-US" sz="1200" b="0" i="0" u="none" strike="noStrike" kern="1200" dirty="0" smtClean="0">
                <a:solidFill>
                  <a:schemeClr val="tx1"/>
                </a:solidFill>
                <a:latin typeface="+mn-lt"/>
                <a:ea typeface="+mn-ea"/>
                <a:cs typeface="+mn-cs"/>
              </a:rPr>
              <a:t>However, </a:t>
            </a:r>
            <a:r>
              <a:rPr lang="en-US" sz="1200" b="0" i="0" u="none" strike="noStrike" kern="1200" dirty="0" err="1" smtClean="0">
                <a:solidFill>
                  <a:schemeClr val="tx1"/>
                </a:solidFill>
                <a:latin typeface="+mn-lt"/>
                <a:ea typeface="+mn-ea"/>
                <a:cs typeface="+mn-cs"/>
              </a:rPr>
              <a:t>CoSchedule</a:t>
            </a:r>
            <a:r>
              <a:rPr lang="en-US" sz="1200" b="0" i="0" u="none" strike="noStrike" kern="1200" dirty="0" smtClean="0">
                <a:solidFill>
                  <a:schemeClr val="tx1"/>
                </a:solidFill>
                <a:latin typeface="+mn-lt"/>
                <a:ea typeface="+mn-ea"/>
                <a:cs typeface="+mn-cs"/>
              </a:rPr>
              <a:t> is a premium </a:t>
            </a:r>
            <a:r>
              <a:rPr lang="en-US" sz="1200" b="0" i="0" u="none" strike="noStrike" kern="1200" dirty="0" err="1" smtClean="0">
                <a:solidFill>
                  <a:schemeClr val="tx1"/>
                </a:solidFill>
                <a:latin typeface="+mn-lt"/>
                <a:ea typeface="+mn-ea"/>
                <a:cs typeface="+mn-cs"/>
              </a:rPr>
              <a:t>plugin</a:t>
            </a:r>
            <a:r>
              <a:rPr lang="en-US" sz="1200" b="0" i="0" u="none" strike="noStrike" kern="1200" dirty="0" smtClean="0">
                <a:solidFill>
                  <a:schemeClr val="tx1"/>
                </a:solidFill>
                <a:latin typeface="+mn-lt"/>
                <a:ea typeface="+mn-ea"/>
                <a:cs typeface="+mn-cs"/>
              </a:rPr>
              <a:t> that costs $9 per month for up to five users - so it is probably more ideal for blogs with multiple authors that publish posts on a regular basis.</a:t>
            </a:r>
            <a:endParaRPr lang="en-US" dirty="0" smtClean="0"/>
          </a:p>
          <a:p>
            <a:endParaRPr lang="en-US" dirty="0"/>
          </a:p>
        </p:txBody>
      </p:sp>
      <p:sp>
        <p:nvSpPr>
          <p:cNvPr id="4" name="Slide Number Placeholder 3"/>
          <p:cNvSpPr>
            <a:spLocks noGrp="1"/>
          </p:cNvSpPr>
          <p:nvPr>
            <p:ph type="sldNum" sz="quarter" idx="10"/>
          </p:nvPr>
        </p:nvSpPr>
        <p:spPr/>
        <p:txBody>
          <a:bodyPr/>
          <a:lstStyle/>
          <a:p>
            <a:fld id="{8743F5B4-AFA2-430F-B49B-2F67E4B613A4}" type="slidenum">
              <a:rPr lang="en-GB" smtClean="0"/>
              <a:pPr/>
              <a:t>59</a:t>
            </a:fld>
            <a:endParaRPr lang="en-GB"/>
          </a:p>
        </p:txBody>
      </p:sp>
    </p:spTree>
    <p:extLst>
      <p:ext uri="{BB962C8B-B14F-4D97-AF65-F5344CB8AC3E}">
        <p14:creationId xmlns:p14="http://schemas.microsoft.com/office/powerpoint/2010/main" val="35440599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what are the solutions?</a:t>
            </a:r>
          </a:p>
          <a:p>
            <a:endParaRPr lang="en-GB" dirty="0" smtClean="0"/>
          </a:p>
          <a:p>
            <a:r>
              <a:rPr lang="en-GB" dirty="0" smtClean="0"/>
              <a:t>Your first</a:t>
            </a:r>
            <a:r>
              <a:rPr lang="en-GB" baseline="0" dirty="0" smtClean="0"/>
              <a:t> thought might be – better hosting. And this is true; a faster host WILL speed up your blog. But the problem is that better hosting can often be quite costly, and most of us aren’t exactly swimming in cash.</a:t>
            </a:r>
          </a:p>
          <a:p>
            <a:endParaRPr lang="en-GB" baseline="0" dirty="0" smtClean="0"/>
          </a:p>
          <a:p>
            <a:r>
              <a:rPr lang="en-GB" baseline="0" dirty="0" smtClean="0"/>
              <a:t>What you might  not know is that there are several great FREE solutions to improve your blog. These include:</a:t>
            </a:r>
          </a:p>
          <a:p>
            <a:r>
              <a:rPr lang="en-GB" baseline="0" dirty="0" smtClean="0"/>
              <a:t>Content </a:t>
            </a:r>
            <a:r>
              <a:rPr lang="en-GB" baseline="0" dirty="0" err="1" smtClean="0"/>
              <a:t>Deliverry</a:t>
            </a:r>
            <a:r>
              <a:rPr lang="en-GB" baseline="0" dirty="0" smtClean="0"/>
              <a:t> Networks or CDNs</a:t>
            </a:r>
          </a:p>
          <a:p>
            <a:r>
              <a:rPr lang="en-GB" baseline="0" dirty="0" smtClean="0"/>
              <a:t>Site Caching</a:t>
            </a:r>
          </a:p>
          <a:p>
            <a:r>
              <a:rPr lang="en-GB" baseline="0" dirty="0" smtClean="0"/>
              <a:t>Removing bloated content and plugins</a:t>
            </a:r>
          </a:p>
          <a:p>
            <a:endParaRPr lang="en-GB" baseline="0" dirty="0" smtClean="0"/>
          </a:p>
          <a:p>
            <a:r>
              <a:rPr lang="en-GB" baseline="0" dirty="0" smtClean="0"/>
              <a:t>I’m going to show you how to use these three things to improve your page loads by a considerable amount.</a:t>
            </a:r>
            <a:endParaRPr lang="en-GB" dirty="0" smtClean="0"/>
          </a:p>
          <a:p>
            <a:endParaRPr lang="en-GB" dirty="0"/>
          </a:p>
        </p:txBody>
      </p:sp>
      <p:sp>
        <p:nvSpPr>
          <p:cNvPr id="4" name="Slide Number Placeholder 3"/>
          <p:cNvSpPr>
            <a:spLocks noGrp="1"/>
          </p:cNvSpPr>
          <p:nvPr>
            <p:ph type="sldNum" sz="quarter" idx="10"/>
          </p:nvPr>
        </p:nvSpPr>
        <p:spPr/>
        <p:txBody>
          <a:bodyPr/>
          <a:lstStyle/>
          <a:p>
            <a:fld id="{8743F5B4-AFA2-430F-B49B-2F67E4B613A4}" type="slidenum">
              <a:rPr lang="en-GB" smtClean="0"/>
              <a:t>23</a:t>
            </a:fld>
            <a:endParaRPr lang="en-GB"/>
          </a:p>
        </p:txBody>
      </p:sp>
    </p:spTree>
    <p:extLst>
      <p:ext uri="{BB962C8B-B14F-4D97-AF65-F5344CB8AC3E}">
        <p14:creationId xmlns:p14="http://schemas.microsoft.com/office/powerpoint/2010/main" val="36975873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problem with a normal server</a:t>
            </a:r>
            <a:r>
              <a:rPr lang="en-GB" baseline="0" dirty="0" smtClean="0"/>
              <a:t> is that it’s located in one place: somewhere in the world there’s a computer with all your site files on. Let’s say it’s in LA. That’s alright for the residents of California; they’re quite close to the server, so data packages and requests don’t have to travel as far to get to their computer. But if you live in NYC or worse still, London, all your website stuff has to travel across half the world to reach it’s readers. And that takes time.</a:t>
            </a:r>
          </a:p>
          <a:p>
            <a:endParaRPr lang="en-GB" baseline="0" dirty="0" smtClean="0"/>
          </a:p>
          <a:p>
            <a:r>
              <a:rPr lang="en-GB" baseline="0" dirty="0" smtClean="0"/>
              <a:t>The solution is a content delivery network – a network of servers across the globe that all have your important (static) files such as image files and stylesheets. This means that the data requests only have to travel as far as the nearest server – so if there’s a server in Dublin, Ireland, then as a Londoner, you’re in luck; you don’t’ have to wait as long a you used to for all the data to travel your way. </a:t>
            </a:r>
          </a:p>
          <a:p>
            <a:endParaRPr lang="en-GB" baseline="0" dirty="0" smtClean="0"/>
          </a:p>
          <a:p>
            <a:r>
              <a:rPr lang="en-GB" baseline="0" dirty="0" smtClean="0"/>
              <a:t>I’m going to show you how to set up a CDN for your blog with </a:t>
            </a:r>
            <a:r>
              <a:rPr lang="en-GB" baseline="0" dirty="0" err="1" smtClean="0"/>
              <a:t>Cloudflare</a:t>
            </a:r>
            <a:r>
              <a:rPr lang="en-GB" baseline="0" dirty="0" smtClean="0"/>
              <a:t>. They have a free option and are pretty easy to use.</a:t>
            </a:r>
            <a:endParaRPr lang="en-GB" dirty="0" smtClean="0"/>
          </a:p>
          <a:p>
            <a:endParaRPr lang="en-GB" dirty="0"/>
          </a:p>
        </p:txBody>
      </p:sp>
      <p:sp>
        <p:nvSpPr>
          <p:cNvPr id="4" name="Slide Number Placeholder 3"/>
          <p:cNvSpPr>
            <a:spLocks noGrp="1"/>
          </p:cNvSpPr>
          <p:nvPr>
            <p:ph type="sldNum" sz="quarter" idx="10"/>
          </p:nvPr>
        </p:nvSpPr>
        <p:spPr/>
        <p:txBody>
          <a:bodyPr/>
          <a:lstStyle/>
          <a:p>
            <a:fld id="{8743F5B4-AFA2-430F-B49B-2F67E4B613A4}" type="slidenum">
              <a:rPr lang="en-GB" smtClean="0"/>
              <a:t>24</a:t>
            </a:fld>
            <a:endParaRPr lang="en-GB"/>
          </a:p>
        </p:txBody>
      </p:sp>
    </p:spTree>
    <p:extLst>
      <p:ext uri="{BB962C8B-B14F-4D97-AF65-F5344CB8AC3E}">
        <p14:creationId xmlns:p14="http://schemas.microsoft.com/office/powerpoint/2010/main" val="3481378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Step 1: enter</a:t>
            </a:r>
            <a:r>
              <a:rPr lang="en-GB" baseline="0" dirty="0" smtClean="0"/>
              <a:t> your domain name and click “add website”</a:t>
            </a:r>
            <a:endParaRPr lang="en-GB" dirty="0" smtClean="0"/>
          </a:p>
          <a:p>
            <a:endParaRPr lang="en-GB" dirty="0"/>
          </a:p>
        </p:txBody>
      </p:sp>
      <p:sp>
        <p:nvSpPr>
          <p:cNvPr id="4" name="Slide Number Placeholder 3"/>
          <p:cNvSpPr>
            <a:spLocks noGrp="1"/>
          </p:cNvSpPr>
          <p:nvPr>
            <p:ph type="sldNum" sz="quarter" idx="10"/>
          </p:nvPr>
        </p:nvSpPr>
        <p:spPr/>
        <p:txBody>
          <a:bodyPr/>
          <a:lstStyle/>
          <a:p>
            <a:fld id="{8743F5B4-AFA2-430F-B49B-2F67E4B613A4}" type="slidenum">
              <a:rPr lang="en-GB" smtClean="0"/>
              <a:t>26</a:t>
            </a:fld>
            <a:endParaRPr lang="en-GB"/>
          </a:p>
        </p:txBody>
      </p:sp>
    </p:spTree>
    <p:extLst>
      <p:ext uri="{BB962C8B-B14F-4D97-AF65-F5344CB8AC3E}">
        <p14:creationId xmlns:p14="http://schemas.microsoft.com/office/powerpoint/2010/main" val="42585397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Step 2: </a:t>
            </a:r>
            <a:r>
              <a:rPr lang="en-GB" dirty="0" err="1" smtClean="0"/>
              <a:t>Cloudflare</a:t>
            </a:r>
            <a:r>
              <a:rPr lang="en-GB" baseline="0" dirty="0" smtClean="0"/>
              <a:t> takes about a minute to scan your DNS records/site</a:t>
            </a:r>
            <a:endParaRPr lang="en-GB" dirty="0" smtClean="0"/>
          </a:p>
          <a:p>
            <a:endParaRPr lang="en-GB" dirty="0"/>
          </a:p>
        </p:txBody>
      </p:sp>
      <p:sp>
        <p:nvSpPr>
          <p:cNvPr id="4" name="Slide Number Placeholder 3"/>
          <p:cNvSpPr>
            <a:spLocks noGrp="1"/>
          </p:cNvSpPr>
          <p:nvPr>
            <p:ph type="sldNum" sz="quarter" idx="10"/>
          </p:nvPr>
        </p:nvSpPr>
        <p:spPr/>
        <p:txBody>
          <a:bodyPr/>
          <a:lstStyle/>
          <a:p>
            <a:fld id="{8743F5B4-AFA2-430F-B49B-2F67E4B613A4}" type="slidenum">
              <a:rPr lang="en-GB" smtClean="0"/>
              <a:t>27</a:t>
            </a:fld>
            <a:endParaRPr lang="en-GB"/>
          </a:p>
        </p:txBody>
      </p:sp>
    </p:spTree>
    <p:extLst>
      <p:ext uri="{BB962C8B-B14F-4D97-AF65-F5344CB8AC3E}">
        <p14:creationId xmlns:p14="http://schemas.microsoft.com/office/powerpoint/2010/main" val="2160283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Step 3: select records you want to have on </a:t>
            </a:r>
            <a:r>
              <a:rPr lang="en-GB" dirty="0" err="1" smtClean="0"/>
              <a:t>Cloudflare</a:t>
            </a:r>
            <a:r>
              <a:rPr lang="en-GB" dirty="0" smtClean="0"/>
              <a:t>. Normally, the default settings are perfect</a:t>
            </a:r>
            <a:r>
              <a:rPr lang="en-GB" baseline="0" dirty="0" smtClean="0"/>
              <a:t> – you can see here that the domain rhyswjones.com is ‘active’. Unless you have specific subdomains or </a:t>
            </a:r>
            <a:r>
              <a:rPr lang="en-GB" baseline="0" dirty="0" err="1" smtClean="0"/>
              <a:t>subsites</a:t>
            </a:r>
            <a:r>
              <a:rPr lang="en-GB" baseline="0" dirty="0" smtClean="0"/>
              <a:t>, just go with what they provide.</a:t>
            </a:r>
          </a:p>
          <a:p>
            <a:r>
              <a:rPr lang="en-GB" baseline="0" dirty="0" smtClean="0"/>
              <a:t>If you know you have extra DNS records, you can add them here.</a:t>
            </a:r>
          </a:p>
        </p:txBody>
      </p:sp>
      <p:sp>
        <p:nvSpPr>
          <p:cNvPr id="4" name="Slide Number Placeholder 3"/>
          <p:cNvSpPr>
            <a:spLocks noGrp="1"/>
          </p:cNvSpPr>
          <p:nvPr>
            <p:ph type="sldNum" sz="quarter" idx="10"/>
          </p:nvPr>
        </p:nvSpPr>
        <p:spPr/>
        <p:txBody>
          <a:bodyPr/>
          <a:lstStyle/>
          <a:p>
            <a:fld id="{8743F5B4-AFA2-430F-B49B-2F67E4B613A4}" type="slidenum">
              <a:rPr lang="en-GB" smtClean="0"/>
              <a:t>28</a:t>
            </a:fld>
            <a:endParaRPr lang="en-GB"/>
          </a:p>
        </p:txBody>
      </p:sp>
    </p:spTree>
    <p:extLst>
      <p:ext uri="{BB962C8B-B14F-4D97-AF65-F5344CB8AC3E}">
        <p14:creationId xmlns:p14="http://schemas.microsoft.com/office/powerpoint/2010/main" val="36807921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Step 4: choose your settings. Make sure you select the free option –</a:t>
            </a:r>
            <a:r>
              <a:rPr lang="en-GB" baseline="0" dirty="0" smtClean="0"/>
              <a:t> it’ll try and make you purchase one – and then use the default settings.</a:t>
            </a:r>
            <a:endParaRPr lang="en-GB" dirty="0" smtClean="0"/>
          </a:p>
          <a:p>
            <a:endParaRPr lang="en-GB" dirty="0"/>
          </a:p>
        </p:txBody>
      </p:sp>
      <p:sp>
        <p:nvSpPr>
          <p:cNvPr id="4" name="Slide Number Placeholder 3"/>
          <p:cNvSpPr>
            <a:spLocks noGrp="1"/>
          </p:cNvSpPr>
          <p:nvPr>
            <p:ph type="sldNum" sz="quarter" idx="10"/>
          </p:nvPr>
        </p:nvSpPr>
        <p:spPr/>
        <p:txBody>
          <a:bodyPr/>
          <a:lstStyle/>
          <a:p>
            <a:fld id="{8743F5B4-AFA2-430F-B49B-2F67E4B613A4}" type="slidenum">
              <a:rPr lang="en-GB" smtClean="0"/>
              <a:t>29</a:t>
            </a:fld>
            <a:endParaRPr lang="en-GB"/>
          </a:p>
        </p:txBody>
      </p:sp>
    </p:spTree>
    <p:extLst>
      <p:ext uri="{BB962C8B-B14F-4D97-AF65-F5344CB8AC3E}">
        <p14:creationId xmlns:p14="http://schemas.microsoft.com/office/powerpoint/2010/main" val="2371923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The last step is to change your </a:t>
            </a:r>
            <a:r>
              <a:rPr lang="en-GB" dirty="0" err="1" smtClean="0"/>
              <a:t>nameservers</a:t>
            </a:r>
            <a:r>
              <a:rPr lang="en-GB" dirty="0" smtClean="0"/>
              <a:t> with your domain name company.</a:t>
            </a:r>
            <a:r>
              <a:rPr lang="en-GB" baseline="0" dirty="0" smtClean="0"/>
              <a:t> It’s quite easy and if you’re not sure how to do this with your company, you should be able to find a tutorial with them or use their support.</a:t>
            </a:r>
            <a:endParaRPr lang="en-GB" dirty="0" smtClean="0"/>
          </a:p>
          <a:p>
            <a:endParaRPr lang="en-GB" dirty="0"/>
          </a:p>
        </p:txBody>
      </p:sp>
      <p:sp>
        <p:nvSpPr>
          <p:cNvPr id="4" name="Slide Number Placeholder 3"/>
          <p:cNvSpPr>
            <a:spLocks noGrp="1"/>
          </p:cNvSpPr>
          <p:nvPr>
            <p:ph type="sldNum" sz="quarter" idx="10"/>
          </p:nvPr>
        </p:nvSpPr>
        <p:spPr/>
        <p:txBody>
          <a:bodyPr/>
          <a:lstStyle/>
          <a:p>
            <a:fld id="{8743F5B4-AFA2-430F-B49B-2F67E4B613A4}" type="slidenum">
              <a:rPr lang="en-GB" smtClean="0"/>
              <a:t>30</a:t>
            </a:fld>
            <a:endParaRPr lang="en-GB"/>
          </a:p>
        </p:txBody>
      </p:sp>
    </p:spTree>
    <p:extLst>
      <p:ext uri="{BB962C8B-B14F-4D97-AF65-F5344CB8AC3E}">
        <p14:creationId xmlns:p14="http://schemas.microsoft.com/office/powerpoint/2010/main" val="4017877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smtClean="0"/>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15004B7D-4B6E-44C8-A1BC-D49D5FF92E15}" type="datetimeFigureOut">
              <a:rPr lang="en-GB" smtClean="0"/>
              <a:t>18/05/2015</a:t>
            </a:fld>
            <a:endParaRPr lang="en-GB"/>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GB"/>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E2B72901-23F6-4683-B6D3-FB3224C43A16}" type="slidenum">
              <a:rPr lang="en-GB" smtClean="0"/>
              <a:t>‹#›</a:t>
            </a:fld>
            <a:endParaRPr lang="en-GB"/>
          </a:p>
        </p:txBody>
      </p:sp>
    </p:spTree>
    <p:extLst>
      <p:ext uri="{BB962C8B-B14F-4D97-AF65-F5344CB8AC3E}">
        <p14:creationId xmlns:p14="http://schemas.microsoft.com/office/powerpoint/2010/main" val="5841476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5004B7D-4B6E-44C8-A1BC-D49D5FF92E15}" type="datetimeFigureOut">
              <a:rPr lang="en-GB" smtClean="0"/>
              <a:t>18/05/2015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CDC7BB-F121-465B-A76E-3DD62EAAC025}" type="slidenum">
              <a:rPr lang="en-GB" smtClean="0"/>
              <a:t>‹#›</a:t>
            </a:fld>
            <a:endParaRPr lang="en-GB"/>
          </a:p>
        </p:txBody>
      </p:sp>
    </p:spTree>
    <p:extLst>
      <p:ext uri="{BB962C8B-B14F-4D97-AF65-F5344CB8AC3E}">
        <p14:creationId xmlns:p14="http://schemas.microsoft.com/office/powerpoint/2010/main" val="1172532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5004B7D-4B6E-44C8-A1BC-D49D5FF92E15}" type="datetimeFigureOut">
              <a:rPr lang="en-GB" smtClean="0"/>
              <a:t>18/05/2015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CDC7BB-F121-465B-A76E-3DD62EAAC025}" type="slidenum">
              <a:rPr lang="en-GB" smtClean="0"/>
              <a:t>‹#›</a:t>
            </a:fld>
            <a:endParaRPr lang="en-GB"/>
          </a:p>
        </p:txBody>
      </p:sp>
    </p:spTree>
    <p:extLst>
      <p:ext uri="{BB962C8B-B14F-4D97-AF65-F5344CB8AC3E}">
        <p14:creationId xmlns:p14="http://schemas.microsoft.com/office/powerpoint/2010/main" val="3341313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271463" indent="-271463">
              <a:buFont typeface="Wingdings" panose="05000000000000000000" pitchFamily="2" charset="2"/>
              <a:buChar char="§"/>
              <a:defRPr lang="en-US" dirty="0" smtClean="0"/>
            </a:lvl1pPr>
            <a:lvl2pPr marL="346075" indent="279400">
              <a:buFont typeface="Wingdings" panose="05000000000000000000" pitchFamily="2" charset="2"/>
              <a:buChar char="§"/>
              <a:defRPr lang="en-US" dirty="0" smtClean="0"/>
            </a:lvl2pPr>
            <a:lvl3pPr marL="715963" indent="-180975">
              <a:buFont typeface="Wingdings" panose="05000000000000000000" pitchFamily="2" charset="2"/>
              <a:buChar char="§"/>
              <a:defRPr lang="en-US" dirty="0" smtClean="0"/>
            </a:lvl3pPr>
            <a:lvl4pPr marL="1166813" indent="-196850">
              <a:buFont typeface="Wingdings" panose="05000000000000000000" pitchFamily="2" charset="2"/>
              <a:buChar char="§"/>
              <a:defRPr lang="en-US" dirty="0" smtClean="0"/>
            </a:lvl4pPr>
            <a:lvl5pPr marL="1522413" indent="-265113">
              <a:buFont typeface="Wingdings" panose="05000000000000000000" pitchFamily="2" charset="2"/>
              <a:buChar char="§"/>
              <a:defRPr lang="en-US" dirty="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15004B7D-4B6E-44C8-A1BC-D49D5FF92E15}" type="datetimeFigureOut">
              <a:rPr lang="en-GB" smtClean="0"/>
              <a:t>18/05/2015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CDC7BB-F121-465B-A76E-3DD62EAAC025}" type="slidenum">
              <a:rPr lang="en-GB" smtClean="0"/>
              <a:t>‹#›</a:t>
            </a:fld>
            <a:endParaRPr lang="en-GB"/>
          </a:p>
        </p:txBody>
      </p:sp>
    </p:spTree>
    <p:extLst>
      <p:ext uri="{BB962C8B-B14F-4D97-AF65-F5344CB8AC3E}">
        <p14:creationId xmlns:p14="http://schemas.microsoft.com/office/powerpoint/2010/main" val="1870523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FontTx/>
              <a:buNone/>
              <a:defRPr sz="3200">
                <a:solidFill>
                  <a:schemeClr val="bg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15004B7D-4B6E-44C8-A1BC-D49D5FF92E15}" type="datetimeFigureOut">
              <a:rPr lang="en-GB" smtClean="0"/>
              <a:t>18/05/2015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CDC7BB-F121-465B-A76E-3DD62EAAC025}" type="slidenum">
              <a:rPr lang="en-GB" smtClean="0"/>
              <a:t>‹#›</a:t>
            </a:fld>
            <a:endParaRPr lang="en-GB"/>
          </a:p>
        </p:txBody>
      </p:sp>
    </p:spTree>
    <p:extLst>
      <p:ext uri="{BB962C8B-B14F-4D97-AF65-F5344CB8AC3E}">
        <p14:creationId xmlns:p14="http://schemas.microsoft.com/office/powerpoint/2010/main" val="73587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5004B7D-4B6E-44C8-A1BC-D49D5FF92E15}" type="datetimeFigureOut">
              <a:rPr lang="en-GB" smtClean="0"/>
              <a:t>18/05/2015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FCDC7BB-F121-465B-A76E-3DD62EAAC025}" type="slidenum">
              <a:rPr lang="en-GB" smtClean="0"/>
              <a:t>‹#›</a:t>
            </a:fld>
            <a:endParaRPr lang="en-GB"/>
          </a:p>
        </p:txBody>
      </p:sp>
    </p:spTree>
    <p:extLst>
      <p:ext uri="{BB962C8B-B14F-4D97-AF65-F5344CB8AC3E}">
        <p14:creationId xmlns:p14="http://schemas.microsoft.com/office/powerpoint/2010/main" val="2039558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5004B7D-4B6E-44C8-A1BC-D49D5FF92E15}" type="datetimeFigureOut">
              <a:rPr lang="en-GB" smtClean="0"/>
              <a:t>18/05/2015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FCDC7BB-F121-465B-A76E-3DD62EAAC025}" type="slidenum">
              <a:rPr lang="en-GB" smtClean="0"/>
              <a:t>‹#›</a:t>
            </a:fld>
            <a:endParaRPr lang="en-GB"/>
          </a:p>
        </p:txBody>
      </p:sp>
    </p:spTree>
    <p:extLst>
      <p:ext uri="{BB962C8B-B14F-4D97-AF65-F5344CB8AC3E}">
        <p14:creationId xmlns:p14="http://schemas.microsoft.com/office/powerpoint/2010/main" val="3708707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5004B7D-4B6E-44C8-A1BC-D49D5FF92E15}" type="datetimeFigureOut">
              <a:rPr lang="en-GB" smtClean="0"/>
              <a:t>18/05/2015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FCDC7BB-F121-465B-A76E-3DD62EAAC025}" type="slidenum">
              <a:rPr lang="en-GB" smtClean="0"/>
              <a:t>‹#›</a:t>
            </a:fld>
            <a:endParaRPr lang="en-GB"/>
          </a:p>
        </p:txBody>
      </p:sp>
    </p:spTree>
    <p:extLst>
      <p:ext uri="{BB962C8B-B14F-4D97-AF65-F5344CB8AC3E}">
        <p14:creationId xmlns:p14="http://schemas.microsoft.com/office/powerpoint/2010/main" val="2421617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004B7D-4B6E-44C8-A1BC-D49D5FF92E15}" type="datetimeFigureOut">
              <a:rPr lang="en-GB" smtClean="0"/>
              <a:t>18/05/2015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FCDC7BB-F121-465B-A76E-3DD62EAAC025}" type="slidenum">
              <a:rPr lang="en-GB" smtClean="0"/>
              <a:t>‹#›</a:t>
            </a:fld>
            <a:endParaRPr lang="en-GB"/>
          </a:p>
        </p:txBody>
      </p:sp>
    </p:spTree>
    <p:extLst>
      <p:ext uri="{BB962C8B-B14F-4D97-AF65-F5344CB8AC3E}">
        <p14:creationId xmlns:p14="http://schemas.microsoft.com/office/powerpoint/2010/main" val="1352623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smtClean="0"/>
              <a:t>Click to edit Master text styles</a:t>
            </a:r>
          </a:p>
        </p:txBody>
      </p:sp>
      <p:sp>
        <p:nvSpPr>
          <p:cNvPr id="5" name="Date Placeholder 4"/>
          <p:cNvSpPr>
            <a:spLocks noGrp="1"/>
          </p:cNvSpPr>
          <p:nvPr>
            <p:ph type="dt" sz="half" idx="10"/>
          </p:nvPr>
        </p:nvSpPr>
        <p:spPr/>
        <p:txBody>
          <a:bodyPr/>
          <a:lstStyle/>
          <a:p>
            <a:fld id="{15004B7D-4B6E-44C8-A1BC-D49D5FF92E15}" type="datetimeFigureOut">
              <a:rPr lang="en-GB" smtClean="0"/>
              <a:t>18/05/2015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E2B72901-23F6-4683-B6D3-FB3224C43A16}" type="slidenum">
              <a:rPr lang="en-GB" smtClean="0"/>
              <a:t>‹#›</a:t>
            </a:fld>
            <a:endParaRPr lang="en-GB"/>
          </a:p>
        </p:txBody>
      </p:sp>
    </p:spTree>
    <p:extLst>
      <p:ext uri="{BB962C8B-B14F-4D97-AF65-F5344CB8AC3E}">
        <p14:creationId xmlns:p14="http://schemas.microsoft.com/office/powerpoint/2010/main" val="1351386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15004B7D-4B6E-44C8-A1BC-D49D5FF92E15}" type="datetimeFigureOut">
              <a:rPr lang="en-GB" smtClean="0"/>
              <a:t>18/05/2015</a:t>
            </a:fld>
            <a:endParaRPr lang="en-GB"/>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US" dirty="0"/>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FFCDC7BB-F121-465B-A76E-3DD62EAAC025}" type="slidenum">
              <a:rPr lang="en-GB" smtClean="0"/>
              <a:t>‹#›</a:t>
            </a:fld>
            <a:endParaRPr lang="en-GB"/>
          </a:p>
        </p:txBody>
      </p:sp>
    </p:spTree>
    <p:extLst>
      <p:ext uri="{BB962C8B-B14F-4D97-AF65-F5344CB8AC3E}">
        <p14:creationId xmlns:p14="http://schemas.microsoft.com/office/powerpoint/2010/main" val="2825102788"/>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15004B7D-4B6E-44C8-A1BC-D49D5FF92E15}" type="datetimeFigureOut">
              <a:rPr lang="en-GB" smtClean="0"/>
              <a:t>18/05/2015</a:t>
            </a:fld>
            <a:endParaRPr lang="en-GB"/>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GB"/>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FFCDC7BB-F121-465B-A76E-3DD62EAAC025}" type="slidenum">
              <a:rPr lang="en-GB" smtClean="0"/>
              <a:t>‹#›</a:t>
            </a:fld>
            <a:endParaRPr lang="en-GB"/>
          </a:p>
        </p:txBody>
      </p:sp>
    </p:spTree>
    <p:extLst>
      <p:ext uri="{BB962C8B-B14F-4D97-AF65-F5344CB8AC3E}">
        <p14:creationId xmlns:p14="http://schemas.microsoft.com/office/powerpoint/2010/main" val="3738050490"/>
      </p:ext>
    </p:extLst>
  </p:cSld>
  <p:clrMap bg1="lt1" tx1="dk1" bg2="lt2" tx2="dk2" accent1="accent1" accent2="accent2" accent3="accent3" accent4="accent4" accent5="accent5" accent6="accent6" hlink="hlink" folHlink="folHlink"/>
  <p:sldLayoutIdLst>
    <p:sldLayoutId id="2147484024" r:id="rId1"/>
    <p:sldLayoutId id="2147484025" r:id="rId2"/>
    <p:sldLayoutId id="2147484026" r:id="rId3"/>
    <p:sldLayoutId id="2147484027" r:id="rId4"/>
    <p:sldLayoutId id="2147484028" r:id="rId5"/>
    <p:sldLayoutId id="2147484029" r:id="rId6"/>
    <p:sldLayoutId id="2147484030" r:id="rId7"/>
    <p:sldLayoutId id="2147484031" r:id="rId8"/>
    <p:sldLayoutId id="2147484032" r:id="rId9"/>
    <p:sldLayoutId id="2147484033" r:id="rId10"/>
    <p:sldLayoutId id="2147484034" r:id="rId11"/>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271463" indent="-271463" algn="l" defTabSz="914400" rtl="0" eaLnBrk="1" latinLnBrk="0" hangingPunct="1">
        <a:lnSpc>
          <a:spcPct val="85000"/>
        </a:lnSpc>
        <a:spcBef>
          <a:spcPts val="1300"/>
        </a:spcBef>
        <a:buFont typeface="Wingdings" panose="05000000000000000000" pitchFamily="2" charset="2"/>
        <a:buChar char="§"/>
        <a:defRPr sz="2400" kern="1200">
          <a:solidFill>
            <a:schemeClr val="tx1">
              <a:lumMod val="85000"/>
              <a:lumOff val="15000"/>
            </a:schemeClr>
          </a:solidFill>
          <a:latin typeface="+mn-lt"/>
          <a:ea typeface="+mn-ea"/>
          <a:cs typeface="+mn-cs"/>
        </a:defRPr>
      </a:lvl1pPr>
      <a:lvl2pPr marL="715963" indent="-271463" algn="l" defTabSz="914400" rtl="0" eaLnBrk="1" latinLnBrk="0" hangingPunct="1">
        <a:lnSpc>
          <a:spcPct val="85000"/>
        </a:lnSpc>
        <a:spcBef>
          <a:spcPts val="600"/>
        </a:spcBef>
        <a:buFont typeface="Wingdings" panose="05000000000000000000" pitchFamily="2" charset="2"/>
        <a:buChar char="§"/>
        <a:defRPr sz="2400" kern="1200">
          <a:solidFill>
            <a:schemeClr val="tx1">
              <a:lumMod val="85000"/>
              <a:lumOff val="15000"/>
            </a:schemeClr>
          </a:solidFill>
          <a:latin typeface="+mn-lt"/>
          <a:ea typeface="+mn-ea"/>
          <a:cs typeface="+mn-cs"/>
        </a:defRPr>
      </a:lvl2pPr>
      <a:lvl3pPr marL="896938" indent="-180975" algn="l" defTabSz="914400" rtl="0" eaLnBrk="1" latinLnBrk="0" hangingPunct="1">
        <a:lnSpc>
          <a:spcPct val="85000"/>
        </a:lnSpc>
        <a:spcBef>
          <a:spcPts val="600"/>
        </a:spcBef>
        <a:buFont typeface="Wingdings" panose="05000000000000000000" pitchFamily="2" charset="2"/>
        <a:buChar char="§"/>
        <a:defRPr sz="2000" i="1" kern="1200">
          <a:solidFill>
            <a:schemeClr val="tx1">
              <a:lumMod val="85000"/>
              <a:lumOff val="15000"/>
            </a:schemeClr>
          </a:solidFill>
          <a:latin typeface="+mn-lt"/>
          <a:ea typeface="+mn-ea"/>
          <a:cs typeface="+mn-cs"/>
        </a:defRPr>
      </a:lvl3pPr>
      <a:lvl4pPr marL="1257300" indent="-271463" algn="l" defTabSz="914400" rtl="0" eaLnBrk="1" latinLnBrk="0" hangingPunct="1">
        <a:lnSpc>
          <a:spcPct val="85000"/>
        </a:lnSpc>
        <a:spcBef>
          <a:spcPts val="600"/>
        </a:spcBef>
        <a:buFont typeface="Wingdings" panose="05000000000000000000" pitchFamily="2" charset="2"/>
        <a:buChar char="§"/>
        <a:defRPr sz="1800" kern="1200">
          <a:solidFill>
            <a:schemeClr val="tx1">
              <a:lumMod val="85000"/>
              <a:lumOff val="15000"/>
            </a:schemeClr>
          </a:solidFill>
          <a:latin typeface="+mn-lt"/>
          <a:ea typeface="+mn-ea"/>
          <a:cs typeface="+mn-cs"/>
        </a:defRPr>
      </a:lvl4pPr>
      <a:lvl5pPr marL="1522413" indent="-174625" algn="l" defTabSz="914400" rtl="0" eaLnBrk="1" latinLnBrk="0" hangingPunct="1">
        <a:lnSpc>
          <a:spcPct val="85000"/>
        </a:lnSpc>
        <a:spcBef>
          <a:spcPts val="600"/>
        </a:spcBef>
        <a:buFont typeface="Wingdings" panose="05000000000000000000" pitchFamily="2" charset="2"/>
        <a:buChar char="§"/>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6.wmf"/><Relationship Id="rId4" Type="http://schemas.openxmlformats.org/officeDocument/2006/relationships/oleObject" Target="../embeddings/oleObject1.bin"/></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7.wmf"/><Relationship Id="rId4" Type="http://schemas.openxmlformats.org/officeDocument/2006/relationships/oleObject" Target="../embeddings/oleObject2.bin"/></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8.w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dirty="0" smtClean="0"/>
              <a:t>Optimizing Your WordPress Blog</a:t>
            </a:r>
            <a:endParaRPr lang="en-GB" dirty="0"/>
          </a:p>
        </p:txBody>
      </p:sp>
      <p:sp>
        <p:nvSpPr>
          <p:cNvPr id="3" name="Subtitle 2"/>
          <p:cNvSpPr>
            <a:spLocks noGrp="1"/>
          </p:cNvSpPr>
          <p:nvPr>
            <p:ph type="subTitle" idx="1"/>
          </p:nvPr>
        </p:nvSpPr>
        <p:spPr/>
        <p:txBody>
          <a:bodyPr/>
          <a:lstStyle/>
          <a:p>
            <a:r>
              <a:rPr lang="en-GB" dirty="0" smtClean="0"/>
              <a:t>Ashley, Brittany, </a:t>
            </a:r>
            <a:r>
              <a:rPr lang="en-GB" dirty="0" err="1" smtClean="0"/>
              <a:t>Cialina</a:t>
            </a:r>
            <a:r>
              <a:rPr lang="en-GB" dirty="0" smtClean="0"/>
              <a:t>, Rhys</a:t>
            </a:r>
            <a:endParaRPr lang="en-GB" dirty="0"/>
          </a:p>
        </p:txBody>
      </p:sp>
    </p:spTree>
    <p:extLst>
      <p:ext uri="{BB962C8B-B14F-4D97-AF65-F5344CB8AC3E}">
        <p14:creationId xmlns:p14="http://schemas.microsoft.com/office/powerpoint/2010/main" val="32182298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to Improve On-Page SEO: WordPress SEO by </a:t>
            </a:r>
            <a:r>
              <a:rPr lang="en-GB" dirty="0" err="1" smtClean="0"/>
              <a:t>Yoast</a:t>
            </a:r>
            <a:endParaRPr lang="en-GB" dirty="0"/>
          </a:p>
        </p:txBody>
      </p:sp>
      <p:sp>
        <p:nvSpPr>
          <p:cNvPr id="3" name="Content Placeholder 2"/>
          <p:cNvSpPr>
            <a:spLocks noGrp="1"/>
          </p:cNvSpPr>
          <p:nvPr>
            <p:ph idx="1"/>
          </p:nvPr>
        </p:nvSpPr>
        <p:spPr/>
        <p:txBody>
          <a:bodyPr/>
          <a:lstStyle/>
          <a:p>
            <a:r>
              <a:rPr lang="en-GB" dirty="0" smtClean="0"/>
              <a:t>Write naturally</a:t>
            </a:r>
          </a:p>
          <a:p>
            <a:r>
              <a:rPr lang="en-GB" dirty="0" smtClean="0"/>
              <a:t>Use keywords in different aspects of the post (title, URL, alt tags, etc.)</a:t>
            </a:r>
          </a:p>
          <a:p>
            <a:r>
              <a:rPr lang="en-GB" dirty="0" smtClean="0"/>
              <a:t>Use semantic (related keywords) to add context</a:t>
            </a:r>
          </a:p>
          <a:p>
            <a:r>
              <a:rPr lang="en-GB" dirty="0" smtClean="0"/>
              <a:t>Other benefits: analysis, keeping track of focus keywords, meta descriptions</a:t>
            </a:r>
            <a:endParaRPr lang="en-GB" dirty="0"/>
          </a:p>
        </p:txBody>
      </p:sp>
    </p:spTree>
    <p:extLst>
      <p:ext uri="{BB962C8B-B14F-4D97-AF65-F5344CB8AC3E}">
        <p14:creationId xmlns:p14="http://schemas.microsoft.com/office/powerpoint/2010/main" val="37375244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yoast_se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0679" y="730936"/>
            <a:ext cx="7305675" cy="4743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12933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to keep people on your site: Related Posts</a:t>
            </a:r>
            <a:endParaRPr lang="en-GB" dirty="0"/>
          </a:p>
        </p:txBody>
      </p:sp>
      <p:sp>
        <p:nvSpPr>
          <p:cNvPr id="3" name="Content Placeholder 2"/>
          <p:cNvSpPr>
            <a:spLocks noGrp="1"/>
          </p:cNvSpPr>
          <p:nvPr>
            <p:ph idx="1"/>
          </p:nvPr>
        </p:nvSpPr>
        <p:spPr/>
        <p:txBody>
          <a:bodyPr/>
          <a:lstStyle/>
          <a:p>
            <a:r>
              <a:rPr lang="en-GB" dirty="0" smtClean="0"/>
              <a:t>Add links to other related pages of your blog</a:t>
            </a:r>
          </a:p>
          <a:p>
            <a:r>
              <a:rPr lang="en-GB" dirty="0" smtClean="0"/>
              <a:t>Reduces bounce rate and increases pages per visit</a:t>
            </a:r>
            <a:endParaRPr lang="en-GB" dirty="0"/>
          </a:p>
        </p:txBody>
      </p:sp>
    </p:spTree>
    <p:extLst>
      <p:ext uri="{BB962C8B-B14F-4D97-AF65-F5344CB8AC3E}">
        <p14:creationId xmlns:p14="http://schemas.microsoft.com/office/powerpoint/2010/main" val="13605936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related_posts_plugi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0366" y="1371022"/>
            <a:ext cx="9222511" cy="36953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08915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Shareability</a:t>
            </a:r>
            <a:endParaRPr lang="en-GB" dirty="0"/>
          </a:p>
        </p:txBody>
      </p:sp>
      <p:sp>
        <p:nvSpPr>
          <p:cNvPr id="3" name="Text Placeholder 2"/>
          <p:cNvSpPr>
            <a:spLocks noGrp="1"/>
          </p:cNvSpPr>
          <p:nvPr>
            <p:ph type="body" idx="1"/>
          </p:nvPr>
        </p:nvSpPr>
        <p:spPr/>
        <p:txBody>
          <a:bodyPr/>
          <a:lstStyle/>
          <a:p>
            <a:r>
              <a:rPr lang="en-GB" dirty="0" smtClean="0"/>
              <a:t>Brittany // Get people to share your posts!</a:t>
            </a:r>
            <a:endParaRPr lang="en-GB" dirty="0"/>
          </a:p>
        </p:txBody>
      </p:sp>
    </p:spTree>
    <p:extLst>
      <p:ext uri="{BB962C8B-B14F-4D97-AF65-F5344CB8AC3E}">
        <p14:creationId xmlns:p14="http://schemas.microsoft.com/office/powerpoint/2010/main" val="6332251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Never share a blog post just once</a:t>
            </a:r>
            <a:endParaRPr lang="en-GB" dirty="0"/>
          </a:p>
        </p:txBody>
      </p:sp>
      <p:sp>
        <p:nvSpPr>
          <p:cNvPr id="3" name="Content Placeholder 2"/>
          <p:cNvSpPr>
            <a:spLocks noGrp="1"/>
          </p:cNvSpPr>
          <p:nvPr>
            <p:ph idx="1"/>
          </p:nvPr>
        </p:nvSpPr>
        <p:spPr/>
        <p:txBody>
          <a:bodyPr/>
          <a:lstStyle/>
          <a:p>
            <a:r>
              <a:rPr lang="en-GB" dirty="0" smtClean="0"/>
              <a:t>Keeps social referral traffic up</a:t>
            </a:r>
          </a:p>
          <a:p>
            <a:r>
              <a:rPr lang="en-GB" dirty="0" smtClean="0"/>
              <a:t>Shares old posts to new audience members</a:t>
            </a:r>
          </a:p>
          <a:p>
            <a:r>
              <a:rPr lang="en-GB" dirty="0" smtClean="0"/>
              <a:t>Fills your social editorial calendar</a:t>
            </a:r>
            <a:endParaRPr lang="en-GB" dirty="0"/>
          </a:p>
        </p:txBody>
      </p:sp>
    </p:spTree>
    <p:extLst>
      <p:ext uri="{BB962C8B-B14F-4D97-AF65-F5344CB8AC3E}">
        <p14:creationId xmlns:p14="http://schemas.microsoft.com/office/powerpoint/2010/main" val="7190860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New post sharing schedule:</a:t>
            </a:r>
            <a:endParaRPr lang="en-GB" dirty="0"/>
          </a:p>
        </p:txBody>
      </p:sp>
      <p:sp>
        <p:nvSpPr>
          <p:cNvPr id="3" name="Content Placeholder 2"/>
          <p:cNvSpPr>
            <a:spLocks noGrp="1"/>
          </p:cNvSpPr>
          <p:nvPr>
            <p:ph idx="1"/>
          </p:nvPr>
        </p:nvSpPr>
        <p:spPr/>
        <p:txBody>
          <a:bodyPr/>
          <a:lstStyle/>
          <a:p>
            <a:r>
              <a:rPr lang="en-GB" dirty="0" smtClean="0"/>
              <a:t>Buffer app’s Power Scheduler</a:t>
            </a:r>
          </a:p>
          <a:p>
            <a:r>
              <a:rPr lang="en-GB" dirty="0" err="1" smtClean="0"/>
              <a:t>CoSchedule’s</a:t>
            </a:r>
            <a:r>
              <a:rPr lang="en-GB" dirty="0" smtClean="0"/>
              <a:t> sharing panel in WordPress (paid)</a:t>
            </a:r>
            <a:endParaRPr lang="en-GB" dirty="0"/>
          </a:p>
        </p:txBody>
      </p:sp>
    </p:spTree>
    <p:extLst>
      <p:ext uri="{BB962C8B-B14F-4D97-AF65-F5344CB8AC3E}">
        <p14:creationId xmlns:p14="http://schemas.microsoft.com/office/powerpoint/2010/main" val="1426893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share_schedul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4417" y="657453"/>
            <a:ext cx="594360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46938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Automate sharing older posts</a:t>
            </a:r>
            <a:endParaRPr lang="en-GB" dirty="0"/>
          </a:p>
        </p:txBody>
      </p:sp>
      <p:sp>
        <p:nvSpPr>
          <p:cNvPr id="3" name="Content Placeholder 2"/>
          <p:cNvSpPr>
            <a:spLocks noGrp="1"/>
          </p:cNvSpPr>
          <p:nvPr>
            <p:ph idx="1"/>
          </p:nvPr>
        </p:nvSpPr>
        <p:spPr/>
        <p:txBody>
          <a:bodyPr/>
          <a:lstStyle/>
          <a:p>
            <a:r>
              <a:rPr lang="en-GB" dirty="0" smtClean="0"/>
              <a:t>Revive Old Posts plugin</a:t>
            </a:r>
          </a:p>
          <a:p>
            <a:r>
              <a:rPr lang="en-GB" dirty="0" err="1" smtClean="0"/>
              <a:t>MeetEdgar</a:t>
            </a:r>
            <a:r>
              <a:rPr lang="en-GB" dirty="0" smtClean="0"/>
              <a:t> (paid)</a:t>
            </a:r>
          </a:p>
          <a:p>
            <a:r>
              <a:rPr lang="en-GB" dirty="0" smtClean="0"/>
              <a:t>Spreadsheet + Buffer/</a:t>
            </a:r>
            <a:r>
              <a:rPr lang="en-GB" dirty="0" err="1" smtClean="0"/>
              <a:t>Hootsuite</a:t>
            </a:r>
            <a:r>
              <a:rPr lang="en-GB" dirty="0" smtClean="0"/>
              <a:t>/etc. bulk upload</a:t>
            </a:r>
            <a:endParaRPr lang="en-GB" dirty="0"/>
          </a:p>
        </p:txBody>
      </p:sp>
    </p:spTree>
    <p:extLst>
      <p:ext uri="{BB962C8B-B14F-4D97-AF65-F5344CB8AC3E}">
        <p14:creationId xmlns:p14="http://schemas.microsoft.com/office/powerpoint/2010/main" val="3156934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Encourage social shares</a:t>
            </a:r>
            <a:endParaRPr lang="en-GB" dirty="0"/>
          </a:p>
        </p:txBody>
      </p:sp>
      <p:sp>
        <p:nvSpPr>
          <p:cNvPr id="3" name="Content Placeholder 2"/>
          <p:cNvSpPr>
            <a:spLocks noGrp="1"/>
          </p:cNvSpPr>
          <p:nvPr>
            <p:ph idx="1"/>
          </p:nvPr>
        </p:nvSpPr>
        <p:spPr/>
        <p:txBody>
          <a:bodyPr/>
          <a:lstStyle/>
          <a:p>
            <a:r>
              <a:rPr lang="en-GB" dirty="0" err="1" smtClean="0"/>
              <a:t>ClickToTweet</a:t>
            </a:r>
            <a:r>
              <a:rPr lang="en-GB" dirty="0" smtClean="0"/>
              <a:t> by </a:t>
            </a:r>
            <a:r>
              <a:rPr lang="en-GB" dirty="0" err="1" smtClean="0"/>
              <a:t>TodayMade</a:t>
            </a:r>
            <a:r>
              <a:rPr lang="en-GB" dirty="0" smtClean="0"/>
              <a:t> – use “click to tweets/shares” to encourage sharing</a:t>
            </a:r>
          </a:p>
          <a:p>
            <a:r>
              <a:rPr lang="en-GB" dirty="0" smtClean="0"/>
              <a:t>Make sure share buttons are easy to find</a:t>
            </a:r>
          </a:p>
          <a:p>
            <a:r>
              <a:rPr lang="en-GB" dirty="0" err="1" smtClean="0"/>
              <a:t>SumoMe</a:t>
            </a:r>
            <a:r>
              <a:rPr lang="en-GB" dirty="0" smtClean="0"/>
              <a:t> – Consider using share/</a:t>
            </a:r>
            <a:r>
              <a:rPr lang="en-GB" dirty="0"/>
              <a:t>“</a:t>
            </a:r>
            <a:r>
              <a:rPr lang="en-GB" dirty="0" smtClean="0"/>
              <a:t>Pin it!” buttons on images</a:t>
            </a:r>
            <a:endParaRPr lang="en-GB" dirty="0"/>
          </a:p>
        </p:txBody>
      </p:sp>
    </p:spTree>
    <p:extLst>
      <p:ext uri="{BB962C8B-B14F-4D97-AF65-F5344CB8AC3E}">
        <p14:creationId xmlns:p14="http://schemas.microsoft.com/office/powerpoint/2010/main" val="16848385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Ashley</a:t>
            </a:r>
            <a:endParaRPr lang="en-GB" dirty="0"/>
          </a:p>
        </p:txBody>
      </p:sp>
      <p:sp>
        <p:nvSpPr>
          <p:cNvPr id="3" name="Content Placeholder 2"/>
          <p:cNvSpPr>
            <a:spLocks noGrp="1"/>
          </p:cNvSpPr>
          <p:nvPr>
            <p:ph idx="1"/>
          </p:nvPr>
        </p:nvSpPr>
        <p:spPr/>
        <p:txBody>
          <a:bodyPr/>
          <a:lstStyle/>
          <a:p>
            <a:r>
              <a:rPr lang="en-GB" dirty="0" smtClean="0"/>
              <a:t>Nose Graze ( nosegraze.com )</a:t>
            </a:r>
          </a:p>
          <a:p>
            <a:r>
              <a:rPr lang="en-GB" dirty="0"/>
              <a:t>Blogging tips, coding </a:t>
            </a:r>
            <a:r>
              <a:rPr lang="en-GB" dirty="0" smtClean="0"/>
              <a:t>tutorials</a:t>
            </a:r>
          </a:p>
          <a:p>
            <a:r>
              <a:rPr lang="en-GB" dirty="0" smtClean="0"/>
              <a:t>Self employed</a:t>
            </a:r>
          </a:p>
          <a:p>
            <a:r>
              <a:rPr lang="en-GB" dirty="0" smtClean="0"/>
              <a:t>Coder, blogger, WordPress guru</a:t>
            </a:r>
          </a:p>
          <a:p>
            <a:r>
              <a:rPr lang="en-GB" dirty="0" smtClean="0"/>
              <a:t>Ultimate Book Blogger Plugin</a:t>
            </a:r>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164745" y="1615441"/>
            <a:ext cx="3020992" cy="3020992"/>
          </a:xfrm>
          <a:prstGeom prst="rect">
            <a:avLst/>
          </a:prstGeom>
        </p:spPr>
      </p:pic>
    </p:spTree>
    <p:extLst>
      <p:ext uri="{BB962C8B-B14F-4D97-AF65-F5344CB8AC3E}">
        <p14:creationId xmlns:p14="http://schemas.microsoft.com/office/powerpoint/2010/main" val="25266815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image_shar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9071" y="1726388"/>
            <a:ext cx="8635453" cy="4345228"/>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click_to_twee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3821" y="516713"/>
            <a:ext cx="8910469" cy="17463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64960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Speeding up your book blog</a:t>
            </a:r>
            <a:endParaRPr lang="en-GB" dirty="0"/>
          </a:p>
        </p:txBody>
      </p:sp>
      <p:sp>
        <p:nvSpPr>
          <p:cNvPr id="3" name="Text Placeholder 2"/>
          <p:cNvSpPr>
            <a:spLocks noGrp="1"/>
          </p:cNvSpPr>
          <p:nvPr>
            <p:ph type="body" idx="1"/>
          </p:nvPr>
        </p:nvSpPr>
        <p:spPr/>
        <p:txBody>
          <a:bodyPr/>
          <a:lstStyle/>
          <a:p>
            <a:r>
              <a:rPr lang="en-GB" dirty="0" smtClean="0"/>
              <a:t>Rhys // Let’s make it super fast!</a:t>
            </a:r>
            <a:endParaRPr lang="en-GB" dirty="0"/>
          </a:p>
        </p:txBody>
      </p:sp>
    </p:spTree>
    <p:extLst>
      <p:ext uri="{BB962C8B-B14F-4D97-AF65-F5344CB8AC3E}">
        <p14:creationId xmlns:p14="http://schemas.microsoft.com/office/powerpoint/2010/main" val="38353747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is it important?</a:t>
            </a:r>
            <a:endParaRPr lang="en-GB" dirty="0"/>
          </a:p>
        </p:txBody>
      </p:sp>
      <p:sp>
        <p:nvSpPr>
          <p:cNvPr id="3" name="Content Placeholder 2"/>
          <p:cNvSpPr>
            <a:spLocks noGrp="1"/>
          </p:cNvSpPr>
          <p:nvPr>
            <p:ph idx="1"/>
          </p:nvPr>
        </p:nvSpPr>
        <p:spPr/>
        <p:txBody>
          <a:bodyPr/>
          <a:lstStyle/>
          <a:p>
            <a:r>
              <a:rPr lang="en-GB" dirty="0"/>
              <a:t>Google uses site speed as a factor in its Page Rank algorithm.</a:t>
            </a:r>
          </a:p>
          <a:p>
            <a:r>
              <a:rPr lang="en-GB" dirty="0"/>
              <a:t>Mobile internet is (generally) slower than home </a:t>
            </a:r>
            <a:r>
              <a:rPr lang="en-GB" dirty="0" err="1"/>
              <a:t>wifi</a:t>
            </a:r>
            <a:r>
              <a:rPr lang="en-GB" dirty="0"/>
              <a:t>.</a:t>
            </a:r>
          </a:p>
          <a:p>
            <a:r>
              <a:rPr lang="en-GB" dirty="0"/>
              <a:t>Research shows 75% of users leave a page that hasn’t loaded in under 4 seconds.</a:t>
            </a:r>
          </a:p>
          <a:p>
            <a:r>
              <a:rPr lang="en-GB" dirty="0"/>
              <a:t>51% of online shoppers in the US would not complete a purchase if the site is “too slow”.</a:t>
            </a:r>
          </a:p>
          <a:p>
            <a:endParaRPr lang="en-GB" dirty="0"/>
          </a:p>
          <a:p>
            <a:r>
              <a:rPr lang="en-GB" dirty="0"/>
              <a:t>At the end of the day, </a:t>
            </a:r>
            <a:r>
              <a:rPr lang="en-GB" b="1" dirty="0"/>
              <a:t>fast page-load times can only be a good thing.</a:t>
            </a:r>
            <a:endParaRPr lang="en-GB" dirty="0"/>
          </a:p>
        </p:txBody>
      </p:sp>
    </p:spTree>
    <p:extLst>
      <p:ext uri="{BB962C8B-B14F-4D97-AF65-F5344CB8AC3E}">
        <p14:creationId xmlns:p14="http://schemas.microsoft.com/office/powerpoint/2010/main" val="32414122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can we improve?</a:t>
            </a:r>
            <a:endParaRPr lang="en-GB" dirty="0"/>
          </a:p>
        </p:txBody>
      </p:sp>
      <p:sp>
        <p:nvSpPr>
          <p:cNvPr id="3" name="Content Placeholder 2"/>
          <p:cNvSpPr>
            <a:spLocks noGrp="1"/>
          </p:cNvSpPr>
          <p:nvPr>
            <p:ph idx="1"/>
          </p:nvPr>
        </p:nvSpPr>
        <p:spPr/>
        <p:txBody>
          <a:bodyPr/>
          <a:lstStyle/>
          <a:p>
            <a:r>
              <a:rPr lang="en-GB" dirty="0" smtClean="0"/>
              <a:t>Better hosting</a:t>
            </a:r>
          </a:p>
          <a:p>
            <a:pPr lvl="1"/>
            <a:r>
              <a:rPr lang="en-GB" dirty="0" smtClean="0"/>
              <a:t>Expensive</a:t>
            </a:r>
          </a:p>
          <a:p>
            <a:r>
              <a:rPr lang="en-GB" dirty="0" smtClean="0"/>
              <a:t>Content Delivery Networks</a:t>
            </a:r>
          </a:p>
          <a:p>
            <a:r>
              <a:rPr lang="en-GB" dirty="0" smtClean="0"/>
              <a:t>Site Caching</a:t>
            </a:r>
          </a:p>
          <a:p>
            <a:r>
              <a:rPr lang="en-GB" dirty="0" smtClean="0"/>
              <a:t>Removing bloated content</a:t>
            </a:r>
            <a:endParaRPr lang="en-GB" dirty="0"/>
          </a:p>
        </p:txBody>
      </p:sp>
    </p:spTree>
    <p:extLst>
      <p:ext uri="{BB962C8B-B14F-4D97-AF65-F5344CB8AC3E}">
        <p14:creationId xmlns:p14="http://schemas.microsoft.com/office/powerpoint/2010/main" val="10666384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Content Delivery Networks</a:t>
            </a:r>
            <a:endParaRPr lang="en-GB" dirty="0"/>
          </a:p>
        </p:txBody>
      </p:sp>
      <p:sp>
        <p:nvSpPr>
          <p:cNvPr id="3" name="Content Placeholder 2"/>
          <p:cNvSpPr>
            <a:spLocks noGrp="1"/>
          </p:cNvSpPr>
          <p:nvPr>
            <p:ph idx="1"/>
          </p:nvPr>
        </p:nvSpPr>
        <p:spPr/>
        <p:txBody>
          <a:bodyPr/>
          <a:lstStyle/>
          <a:p>
            <a:r>
              <a:rPr lang="en-GB" dirty="0"/>
              <a:t>Normally, site is hosted in a single location</a:t>
            </a:r>
          </a:p>
          <a:p>
            <a:r>
              <a:rPr lang="en-GB" dirty="0"/>
              <a:t>Users far from this location are forced to wait longer for their page to load than those living closer to the server</a:t>
            </a:r>
          </a:p>
          <a:p>
            <a:r>
              <a:rPr lang="en-GB" dirty="0"/>
              <a:t>CDNs are multiple servers around the globe all mirroring the original server</a:t>
            </a:r>
          </a:p>
          <a:p>
            <a:r>
              <a:rPr lang="en-GB" dirty="0"/>
              <a:t>Browsers can get most of their content from their nearest CDN server</a:t>
            </a:r>
          </a:p>
          <a:p>
            <a:r>
              <a:rPr lang="en-GB" dirty="0"/>
              <a:t>Page speeds are faster for the vast majority of users</a:t>
            </a:r>
            <a:endParaRPr lang="en-GB" dirty="0"/>
          </a:p>
        </p:txBody>
      </p:sp>
    </p:spTree>
    <p:extLst>
      <p:ext uri="{BB962C8B-B14F-4D97-AF65-F5344CB8AC3E}">
        <p14:creationId xmlns:p14="http://schemas.microsoft.com/office/powerpoint/2010/main" val="19349296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CNDs: </a:t>
            </a:r>
            <a:r>
              <a:rPr lang="en-GB" dirty="0" err="1" smtClean="0"/>
              <a:t>CloudFlare</a:t>
            </a:r>
            <a:endParaRPr lang="en-GB" dirty="0"/>
          </a:p>
        </p:txBody>
      </p:sp>
      <p:sp>
        <p:nvSpPr>
          <p:cNvPr id="3" name="Content Placeholder 2"/>
          <p:cNvSpPr>
            <a:spLocks noGrp="1"/>
          </p:cNvSpPr>
          <p:nvPr>
            <p:ph idx="1"/>
          </p:nvPr>
        </p:nvSpPr>
        <p:spPr/>
        <p:txBody>
          <a:bodyPr/>
          <a:lstStyle/>
          <a:p>
            <a:r>
              <a:rPr lang="en-GB" dirty="0"/>
              <a:t>According to </a:t>
            </a:r>
            <a:r>
              <a:rPr lang="en-GB" dirty="0" err="1"/>
              <a:t>CloudFlare</a:t>
            </a:r>
            <a:r>
              <a:rPr lang="en-GB" dirty="0"/>
              <a:t>, your site will:</a:t>
            </a:r>
          </a:p>
          <a:p>
            <a:pPr lvl="1"/>
            <a:r>
              <a:rPr lang="en-GB" dirty="0"/>
              <a:t>Loads 2x faster </a:t>
            </a:r>
          </a:p>
          <a:p>
            <a:pPr lvl="1"/>
            <a:r>
              <a:rPr lang="en-GB" dirty="0"/>
              <a:t>Use 60% less bandwidth </a:t>
            </a:r>
          </a:p>
          <a:p>
            <a:pPr lvl="1"/>
            <a:r>
              <a:rPr lang="en-GB" dirty="0"/>
              <a:t>Have 65% fewer requests </a:t>
            </a:r>
          </a:p>
          <a:p>
            <a:pPr lvl="1"/>
            <a:r>
              <a:rPr lang="en-GB" dirty="0"/>
              <a:t>Be way more secure </a:t>
            </a:r>
          </a:p>
          <a:p>
            <a:r>
              <a:rPr lang="en-GB" dirty="0"/>
              <a:t>My own book blog, </a:t>
            </a:r>
            <a:r>
              <a:rPr lang="en-GB" dirty="0" err="1"/>
              <a:t>ThirstForFiction</a:t>
            </a:r>
            <a:r>
              <a:rPr lang="en-GB" dirty="0"/>
              <a:t> lost a couple of seconds of load time – and that can mean a lot</a:t>
            </a:r>
            <a:r>
              <a:rPr lang="en-GB" dirty="0" smtClean="0"/>
              <a:t>.</a:t>
            </a:r>
            <a:endParaRPr lang="en-GB" dirty="0"/>
          </a:p>
        </p:txBody>
      </p:sp>
    </p:spTree>
    <p:extLst>
      <p:ext uri="{BB962C8B-B14F-4D97-AF65-F5344CB8AC3E}">
        <p14:creationId xmlns:p14="http://schemas.microsoft.com/office/powerpoint/2010/main" val="13625056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00" y="326066"/>
            <a:ext cx="12088725" cy="5840818"/>
          </a:xfrm>
          <a:prstGeom prst="rect">
            <a:avLst/>
          </a:prstGeom>
        </p:spPr>
      </p:pic>
    </p:spTree>
    <p:extLst>
      <p:ext uri="{BB962C8B-B14F-4D97-AF65-F5344CB8AC3E}">
        <p14:creationId xmlns:p14="http://schemas.microsoft.com/office/powerpoint/2010/main" val="23507794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181" y="963637"/>
            <a:ext cx="10058400" cy="4859841"/>
          </a:xfrm>
          <a:prstGeom prst="rect">
            <a:avLst/>
          </a:prstGeom>
        </p:spPr>
      </p:pic>
    </p:spTree>
    <p:extLst>
      <p:ext uri="{BB962C8B-B14F-4D97-AF65-F5344CB8AC3E}">
        <p14:creationId xmlns:p14="http://schemas.microsoft.com/office/powerpoint/2010/main" val="22378658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0" y="482008"/>
            <a:ext cx="12191425" cy="5890439"/>
          </a:xfrm>
          <a:prstGeom prst="rect">
            <a:avLst/>
          </a:prstGeom>
        </p:spPr>
      </p:pic>
    </p:spTree>
    <p:extLst>
      <p:ext uri="{BB962C8B-B14F-4D97-AF65-F5344CB8AC3E}">
        <p14:creationId xmlns:p14="http://schemas.microsoft.com/office/powerpoint/2010/main" val="20149541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49" y="474921"/>
            <a:ext cx="12264778" cy="5925880"/>
          </a:xfrm>
          <a:prstGeom prst="rect">
            <a:avLst/>
          </a:prstGeom>
        </p:spPr>
      </p:pic>
    </p:spTree>
    <p:extLst>
      <p:ext uri="{BB962C8B-B14F-4D97-AF65-F5344CB8AC3E}">
        <p14:creationId xmlns:p14="http://schemas.microsoft.com/office/powerpoint/2010/main" val="31187218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Brittany</a:t>
            </a:r>
            <a:endParaRPr lang="en-GB" dirty="0"/>
          </a:p>
        </p:txBody>
      </p:sp>
      <p:sp>
        <p:nvSpPr>
          <p:cNvPr id="3" name="Content Placeholder 2"/>
          <p:cNvSpPr>
            <a:spLocks noGrp="1"/>
          </p:cNvSpPr>
          <p:nvPr>
            <p:ph idx="1"/>
          </p:nvPr>
        </p:nvSpPr>
        <p:spPr/>
        <p:txBody>
          <a:bodyPr/>
          <a:lstStyle/>
          <a:p>
            <a:r>
              <a:rPr lang="en-GB" dirty="0" smtClean="0"/>
              <a:t>BookBumblings.com</a:t>
            </a:r>
          </a:p>
          <a:p>
            <a:r>
              <a:rPr lang="en-GB" dirty="0" smtClean="0"/>
              <a:t>Blogging tips &amp; challenges, reviews</a:t>
            </a:r>
          </a:p>
          <a:p>
            <a:r>
              <a:rPr lang="en-GB" dirty="0" smtClean="0"/>
              <a:t>Marketing &amp; PR manager</a:t>
            </a:r>
          </a:p>
          <a:p>
            <a:r>
              <a:rPr lang="en-GB" dirty="0" smtClean="0"/>
              <a:t>Freelance writer &amp; marketer</a:t>
            </a:r>
          </a:p>
          <a:p>
            <a:r>
              <a:rPr lang="en-GB" dirty="0" err="1" smtClean="0"/>
              <a:t>BookBlogWriMo</a:t>
            </a:r>
            <a:r>
              <a:rPr lang="en-GB" dirty="0" smtClean="0"/>
              <a:t> challenge</a:t>
            </a:r>
          </a:p>
          <a:p>
            <a:r>
              <a:rPr lang="en-GB" dirty="0" smtClean="0"/>
              <a:t>Be a Better Blogger challenge</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8424" y="880339"/>
            <a:ext cx="4714000" cy="4897526"/>
          </a:xfrm>
          <a:prstGeom prst="rect">
            <a:avLst/>
          </a:prstGeom>
        </p:spPr>
      </p:pic>
    </p:spTree>
    <p:extLst>
      <p:ext uri="{BB962C8B-B14F-4D97-AF65-F5344CB8AC3E}">
        <p14:creationId xmlns:p14="http://schemas.microsoft.com/office/powerpoint/2010/main" val="23371417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6546" y="0"/>
            <a:ext cx="14259790" cy="6889795"/>
          </a:xfrm>
          <a:prstGeom prst="rect">
            <a:avLst/>
          </a:prstGeom>
        </p:spPr>
      </p:pic>
    </p:spTree>
    <p:extLst>
      <p:ext uri="{BB962C8B-B14F-4D97-AF65-F5344CB8AC3E}">
        <p14:creationId xmlns:p14="http://schemas.microsoft.com/office/powerpoint/2010/main" val="26323776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Voila! Faster site!</a:t>
            </a:r>
            <a:endParaRPr lang="en-GB" dirty="0"/>
          </a:p>
        </p:txBody>
      </p:sp>
      <p:sp>
        <p:nvSpPr>
          <p:cNvPr id="3" name="Content Placeholder 2"/>
          <p:cNvSpPr>
            <a:spLocks noGrp="1"/>
          </p:cNvSpPr>
          <p:nvPr>
            <p:ph idx="1"/>
          </p:nvPr>
        </p:nvSpPr>
        <p:spPr/>
        <p:txBody>
          <a:bodyPr/>
          <a:lstStyle/>
          <a:p>
            <a:r>
              <a:rPr lang="en-GB" dirty="0"/>
              <a:t>Once that’s all done, it can take up to 24 hours for everything to take effect. And voila! Your site should be a lot faster.</a:t>
            </a:r>
          </a:p>
          <a:p>
            <a:endParaRPr lang="en-GB" dirty="0"/>
          </a:p>
          <a:p>
            <a:endParaRPr lang="en-GB" dirty="0"/>
          </a:p>
          <a:p>
            <a:endParaRPr lang="en-GB" dirty="0"/>
          </a:p>
          <a:p>
            <a:endParaRPr lang="en-GB" dirty="0"/>
          </a:p>
          <a:p>
            <a:endParaRPr lang="en-GB" dirty="0"/>
          </a:p>
          <a:p>
            <a:r>
              <a:rPr lang="en-GB" dirty="0"/>
              <a:t>But there’s still more we can do…</a:t>
            </a:r>
            <a:endParaRPr lang="en-GB" dirty="0"/>
          </a:p>
        </p:txBody>
      </p:sp>
    </p:spTree>
    <p:extLst>
      <p:ext uri="{BB962C8B-B14F-4D97-AF65-F5344CB8AC3E}">
        <p14:creationId xmlns:p14="http://schemas.microsoft.com/office/powerpoint/2010/main" val="8248458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W3 Total Cache</a:t>
            </a:r>
            <a:endParaRPr lang="en-GB" dirty="0"/>
          </a:p>
        </p:txBody>
      </p:sp>
      <p:sp>
        <p:nvSpPr>
          <p:cNvPr id="3" name="Content Placeholder 2"/>
          <p:cNvSpPr>
            <a:spLocks noGrp="1"/>
          </p:cNvSpPr>
          <p:nvPr>
            <p:ph idx="1"/>
          </p:nvPr>
        </p:nvSpPr>
        <p:spPr/>
        <p:txBody>
          <a:bodyPr/>
          <a:lstStyle/>
          <a:p>
            <a:r>
              <a:rPr lang="en-GB" dirty="0"/>
              <a:t>Arguably the best </a:t>
            </a:r>
            <a:r>
              <a:rPr lang="en-GB" dirty="0" smtClean="0"/>
              <a:t>WordPress </a:t>
            </a:r>
            <a:r>
              <a:rPr lang="en-GB" dirty="0"/>
              <a:t>caching plugin</a:t>
            </a:r>
          </a:p>
          <a:p>
            <a:r>
              <a:rPr lang="en-GB" dirty="0"/>
              <a:t>Caching means that common server requests (</a:t>
            </a:r>
            <a:r>
              <a:rPr lang="en-GB" dirty="0" err="1"/>
              <a:t>ie</a:t>
            </a:r>
            <a:r>
              <a:rPr lang="en-GB" dirty="0"/>
              <a:t>. For an image) are stored in an easy-accessible place</a:t>
            </a:r>
          </a:p>
          <a:p>
            <a:r>
              <a:rPr lang="en-GB" dirty="0"/>
              <a:t>That means that those files can be retrieved faster</a:t>
            </a:r>
          </a:p>
          <a:p>
            <a:r>
              <a:rPr lang="en-GB" dirty="0"/>
              <a:t>Decreases page load time</a:t>
            </a:r>
          </a:p>
          <a:p>
            <a:r>
              <a:rPr lang="en-GB" dirty="0"/>
              <a:t>Loads of options</a:t>
            </a:r>
          </a:p>
          <a:p>
            <a:r>
              <a:rPr lang="en-GB" dirty="0"/>
              <a:t>Google “recommended settings w3 total cache” for comprehensive details about how to set up the plugin.</a:t>
            </a:r>
          </a:p>
          <a:p>
            <a:endParaRPr lang="en-GB" dirty="0"/>
          </a:p>
        </p:txBody>
      </p:sp>
    </p:spTree>
    <p:extLst>
      <p:ext uri="{BB962C8B-B14F-4D97-AF65-F5344CB8AC3E}">
        <p14:creationId xmlns:p14="http://schemas.microsoft.com/office/powerpoint/2010/main" val="34856112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P3 Plugin Performance Profiler</a:t>
            </a:r>
            <a:endParaRPr lang="en-GB" dirty="0"/>
          </a:p>
        </p:txBody>
      </p:sp>
      <p:sp>
        <p:nvSpPr>
          <p:cNvPr id="3" name="Content Placeholder 2"/>
          <p:cNvSpPr>
            <a:spLocks noGrp="1"/>
          </p:cNvSpPr>
          <p:nvPr>
            <p:ph idx="1"/>
          </p:nvPr>
        </p:nvSpPr>
        <p:spPr/>
        <p:txBody>
          <a:bodyPr/>
          <a:lstStyle/>
          <a:p>
            <a:r>
              <a:rPr lang="en-GB" dirty="0"/>
              <a:t>Nifty little plugin that measures how much each plugin adds to a page load</a:t>
            </a:r>
          </a:p>
          <a:p>
            <a:r>
              <a:rPr lang="en-GB" dirty="0"/>
              <a:t>Once installed, just start a scan</a:t>
            </a:r>
          </a:p>
          <a:p>
            <a:endParaRPr lang="en-GB" dirty="0"/>
          </a:p>
        </p:txBody>
      </p:sp>
    </p:spTree>
    <p:extLst>
      <p:ext uri="{BB962C8B-B14F-4D97-AF65-F5344CB8AC3E}">
        <p14:creationId xmlns:p14="http://schemas.microsoft.com/office/powerpoint/2010/main" val="25057468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3068" t="15135" r="18561" b="1763"/>
          <a:stretch/>
        </p:blipFill>
        <p:spPr>
          <a:xfrm>
            <a:off x="952500" y="408440"/>
            <a:ext cx="10287000" cy="6041119"/>
          </a:xfrm>
          <a:prstGeom prst="rect">
            <a:avLst/>
          </a:prstGeom>
        </p:spPr>
      </p:pic>
    </p:spTree>
    <p:extLst>
      <p:ext uri="{BB962C8B-B14F-4D97-AF65-F5344CB8AC3E}">
        <p14:creationId xmlns:p14="http://schemas.microsoft.com/office/powerpoint/2010/main" val="39386629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EWWW Image Optimizer</a:t>
            </a:r>
            <a:endParaRPr lang="en-GB" dirty="0"/>
          </a:p>
        </p:txBody>
      </p:sp>
      <p:sp>
        <p:nvSpPr>
          <p:cNvPr id="3" name="Content Placeholder 2"/>
          <p:cNvSpPr>
            <a:spLocks noGrp="1"/>
          </p:cNvSpPr>
          <p:nvPr>
            <p:ph idx="1"/>
          </p:nvPr>
        </p:nvSpPr>
        <p:spPr/>
        <p:txBody>
          <a:bodyPr/>
          <a:lstStyle/>
          <a:p>
            <a:r>
              <a:rPr lang="en-GB" dirty="0"/>
              <a:t>For us, cover images are often large files</a:t>
            </a:r>
          </a:p>
          <a:p>
            <a:r>
              <a:rPr lang="en-GB" dirty="0"/>
              <a:t>Plugin compresses and optimises all image files </a:t>
            </a:r>
          </a:p>
          <a:p>
            <a:r>
              <a:rPr lang="en-GB" dirty="0"/>
              <a:t>Lossless and </a:t>
            </a:r>
            <a:r>
              <a:rPr lang="en-GB" dirty="0" err="1"/>
              <a:t>lossy</a:t>
            </a:r>
            <a:r>
              <a:rPr lang="en-GB" dirty="0"/>
              <a:t> options available, depending on what you </a:t>
            </a:r>
            <a:r>
              <a:rPr lang="en-GB" dirty="0" smtClean="0"/>
              <a:t>want</a:t>
            </a:r>
            <a:endParaRPr lang="en-GB" dirty="0"/>
          </a:p>
        </p:txBody>
      </p:sp>
    </p:spTree>
    <p:extLst>
      <p:ext uri="{BB962C8B-B14F-4D97-AF65-F5344CB8AC3E}">
        <p14:creationId xmlns:p14="http://schemas.microsoft.com/office/powerpoint/2010/main" val="9765168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Plugins Mentioned</a:t>
            </a:r>
            <a:endParaRPr lang="en-GB" dirty="0"/>
          </a:p>
        </p:txBody>
      </p:sp>
      <p:sp>
        <p:nvSpPr>
          <p:cNvPr id="3" name="Content Placeholder 2"/>
          <p:cNvSpPr>
            <a:spLocks noGrp="1"/>
          </p:cNvSpPr>
          <p:nvPr>
            <p:ph idx="1"/>
          </p:nvPr>
        </p:nvSpPr>
        <p:spPr/>
        <p:txBody>
          <a:bodyPr/>
          <a:lstStyle/>
          <a:p>
            <a:r>
              <a:rPr lang="en-GB" dirty="0"/>
              <a:t>W3 Total Cache</a:t>
            </a:r>
          </a:p>
          <a:p>
            <a:r>
              <a:rPr lang="en-GB" dirty="0"/>
              <a:t>P3 Plugin Profiler</a:t>
            </a:r>
          </a:p>
          <a:p>
            <a:r>
              <a:rPr lang="en-GB" dirty="0"/>
              <a:t>EWWW Image Optimizer</a:t>
            </a:r>
          </a:p>
          <a:p>
            <a:endParaRPr lang="en-GB" dirty="0"/>
          </a:p>
          <a:p>
            <a:r>
              <a:rPr lang="en-GB" dirty="0" err="1"/>
              <a:t>Cloudflare</a:t>
            </a:r>
            <a:endParaRPr lang="en-GB" dirty="0"/>
          </a:p>
          <a:p>
            <a:endParaRPr lang="en-GB" dirty="0"/>
          </a:p>
          <a:p>
            <a:r>
              <a:rPr lang="en-GB" dirty="0"/>
              <a:t>All have free versions/options</a:t>
            </a:r>
            <a:r>
              <a:rPr lang="en-GB" dirty="0" smtClean="0"/>
              <a:t>!</a:t>
            </a:r>
            <a:endParaRPr lang="en-GB" dirty="0"/>
          </a:p>
        </p:txBody>
      </p:sp>
    </p:spTree>
    <p:extLst>
      <p:ext uri="{BB962C8B-B14F-4D97-AF65-F5344CB8AC3E}">
        <p14:creationId xmlns:p14="http://schemas.microsoft.com/office/powerpoint/2010/main" val="33135981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Keeping Your Blog Secure</a:t>
            </a:r>
            <a:endParaRPr lang="en-GB" dirty="0"/>
          </a:p>
        </p:txBody>
      </p:sp>
      <p:sp>
        <p:nvSpPr>
          <p:cNvPr id="3" name="Text Placeholder 2"/>
          <p:cNvSpPr>
            <a:spLocks noGrp="1"/>
          </p:cNvSpPr>
          <p:nvPr>
            <p:ph type="body" idx="1"/>
          </p:nvPr>
        </p:nvSpPr>
        <p:spPr/>
        <p:txBody>
          <a:bodyPr/>
          <a:lstStyle/>
          <a:p>
            <a:r>
              <a:rPr lang="en-GB" dirty="0" smtClean="0"/>
              <a:t>Ashley // Keep those hackers out!</a:t>
            </a:r>
            <a:endParaRPr lang="en-GB" dirty="0"/>
          </a:p>
        </p:txBody>
      </p:sp>
    </p:spTree>
    <p:extLst>
      <p:ext uri="{BB962C8B-B14F-4D97-AF65-F5344CB8AC3E}">
        <p14:creationId xmlns:p14="http://schemas.microsoft.com/office/powerpoint/2010/main" val="27229119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Protect Your Online Home</a:t>
            </a:r>
            <a:endParaRPr lang="en-GB" dirty="0"/>
          </a:p>
        </p:txBody>
      </p:sp>
      <p:sp>
        <p:nvSpPr>
          <p:cNvPr id="3" name="Content Placeholder 2"/>
          <p:cNvSpPr>
            <a:spLocks noGrp="1"/>
          </p:cNvSpPr>
          <p:nvPr>
            <p:ph idx="1"/>
          </p:nvPr>
        </p:nvSpPr>
        <p:spPr/>
        <p:txBody>
          <a:bodyPr/>
          <a:lstStyle/>
          <a:p>
            <a:r>
              <a:rPr lang="en-GB" dirty="0" smtClean="0"/>
              <a:t>Bad people try to do bad things</a:t>
            </a:r>
          </a:p>
          <a:p>
            <a:pPr lvl="1"/>
            <a:r>
              <a:rPr lang="en-GB" dirty="0" smtClean="0"/>
              <a:t>Hack for fun</a:t>
            </a:r>
          </a:p>
          <a:p>
            <a:pPr lvl="1"/>
            <a:r>
              <a:rPr lang="en-GB" dirty="0" smtClean="0"/>
              <a:t>Hack for profit</a:t>
            </a:r>
          </a:p>
          <a:p>
            <a:r>
              <a:rPr lang="en-GB" dirty="0" smtClean="0"/>
              <a:t>Protect your blog like you would your house/car</a:t>
            </a:r>
          </a:p>
          <a:p>
            <a:endParaRPr lang="en-GB" dirty="0"/>
          </a:p>
        </p:txBody>
      </p:sp>
    </p:spTree>
    <p:extLst>
      <p:ext uri="{BB962C8B-B14F-4D97-AF65-F5344CB8AC3E}">
        <p14:creationId xmlns:p14="http://schemas.microsoft.com/office/powerpoint/2010/main" val="15496210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Brute Forcing</a:t>
            </a:r>
            <a:endParaRPr lang="en-GB" dirty="0"/>
          </a:p>
        </p:txBody>
      </p:sp>
      <p:sp>
        <p:nvSpPr>
          <p:cNvPr id="3" name="Content Placeholder 2"/>
          <p:cNvSpPr>
            <a:spLocks noGrp="1"/>
          </p:cNvSpPr>
          <p:nvPr>
            <p:ph idx="1"/>
          </p:nvPr>
        </p:nvSpPr>
        <p:spPr/>
        <p:txBody>
          <a:bodyPr/>
          <a:lstStyle/>
          <a:p>
            <a:r>
              <a:rPr lang="en-GB" dirty="0" smtClean="0"/>
              <a:t>Bots/scripts guess passwords over and over again</a:t>
            </a:r>
          </a:p>
          <a:p>
            <a:r>
              <a:rPr lang="en-GB" dirty="0" smtClean="0"/>
              <a:t>An ordinary computer can test between 100 million and BILLIONS of passwords per second</a:t>
            </a:r>
          </a:p>
          <a:p>
            <a:r>
              <a:rPr lang="en-GB" dirty="0"/>
              <a:t>Most attempts try to login with the username “admin</a:t>
            </a:r>
            <a:r>
              <a:rPr lang="en-GB" dirty="0" smtClean="0"/>
              <a:t>”</a:t>
            </a:r>
          </a:p>
          <a:p>
            <a:r>
              <a:rPr lang="en-GB" dirty="0" smtClean="0"/>
              <a:t>By treating your username like a password, you make it that much harder for hackers</a:t>
            </a:r>
            <a:endParaRPr lang="en-GB" dirty="0"/>
          </a:p>
        </p:txBody>
      </p:sp>
    </p:spTree>
    <p:extLst>
      <p:ext uri="{BB962C8B-B14F-4D97-AF65-F5344CB8AC3E}">
        <p14:creationId xmlns:p14="http://schemas.microsoft.com/office/powerpoint/2010/main" val="28943488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Cialina</a:t>
            </a:r>
            <a:endParaRPr lang="en-GB" dirty="0"/>
          </a:p>
        </p:txBody>
      </p:sp>
      <p:sp>
        <p:nvSpPr>
          <p:cNvPr id="3" name="Content Placeholder 2"/>
          <p:cNvSpPr>
            <a:spLocks noGrp="1"/>
          </p:cNvSpPr>
          <p:nvPr>
            <p:ph idx="1"/>
          </p:nvPr>
        </p:nvSpPr>
        <p:spPr/>
        <p:txBody>
          <a:bodyPr/>
          <a:lstStyle/>
          <a:p>
            <a:r>
              <a:rPr lang="en-GB" dirty="0"/>
              <a:t>Muggle-Born.net</a:t>
            </a:r>
          </a:p>
          <a:p>
            <a:r>
              <a:rPr lang="en-GB" dirty="0"/>
              <a:t>Book reviews (YA &amp; Romance)</a:t>
            </a:r>
          </a:p>
          <a:p>
            <a:r>
              <a:rPr lang="en-GB" dirty="0"/>
              <a:t>Self-taught coder, long-time blogger</a:t>
            </a:r>
          </a:p>
          <a:p>
            <a:r>
              <a:rPr lang="en-GB" dirty="0"/>
              <a:t>Previous NYC museum employee</a:t>
            </a:r>
          </a:p>
          <a:p>
            <a:r>
              <a:rPr lang="en-GB" dirty="0"/>
              <a:t>Now in the Digital Dept. in Publishing</a:t>
            </a:r>
          </a:p>
        </p:txBody>
      </p:sp>
      <p:pic>
        <p:nvPicPr>
          <p:cNvPr id="4" name="Picture 3" descr="L1001630-Edit web.jpeg"/>
          <p:cNvPicPr>
            <a:picLocks noChangeAspect="1"/>
          </p:cNvPicPr>
          <p:nvPr/>
        </p:nvPicPr>
        <p:blipFill>
          <a:blip r:embed="rId2"/>
          <a:srcRect l="22399" t="10263" r="16702"/>
          <a:stretch>
            <a:fillRect/>
          </a:stretch>
        </p:blipFill>
        <p:spPr>
          <a:xfrm>
            <a:off x="6502399" y="829734"/>
            <a:ext cx="5063066" cy="5147731"/>
          </a:xfrm>
          <a:prstGeom prst="rect">
            <a:avLst/>
          </a:prstGeom>
        </p:spPr>
      </p:pic>
    </p:spTree>
    <p:extLst>
      <p:ext uri="{BB962C8B-B14F-4D97-AF65-F5344CB8AC3E}">
        <p14:creationId xmlns:p14="http://schemas.microsoft.com/office/powerpoint/2010/main" val="18046967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a strong password looks like</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A combination of numbers, letters, and symbols.</a:t>
            </a:r>
          </a:p>
          <a:p>
            <a:r>
              <a:rPr lang="en-GB" dirty="0" smtClean="0"/>
              <a:t>Lengthy (over 14 characters)</a:t>
            </a:r>
          </a:p>
          <a:p>
            <a:r>
              <a:rPr lang="en-GB" dirty="0" smtClean="0"/>
              <a:t>NOT something commonly </a:t>
            </a:r>
            <a:r>
              <a:rPr lang="en-GB" dirty="0" smtClean="0"/>
              <a:t>used</a:t>
            </a:r>
          </a:p>
          <a:p>
            <a:r>
              <a:rPr lang="en-GB" dirty="0" smtClean="0"/>
              <a:t>Random password generator</a:t>
            </a:r>
            <a:endParaRPr lang="en-GB" dirty="0" smtClean="0"/>
          </a:p>
          <a:p>
            <a:r>
              <a:rPr lang="en-GB" dirty="0" smtClean="0"/>
              <a:t>Entire sentences work well. Example:</a:t>
            </a:r>
          </a:p>
          <a:p>
            <a:pPr lvl="1"/>
            <a:r>
              <a:rPr lang="en-GB" dirty="0" smtClean="0"/>
              <a:t>I’m a total lover of rainbow Skittles!</a:t>
            </a:r>
          </a:p>
          <a:p>
            <a:pPr lvl="2"/>
            <a:r>
              <a:rPr lang="en-GB" dirty="0" smtClean="0"/>
              <a:t>Two symbols</a:t>
            </a:r>
          </a:p>
          <a:p>
            <a:pPr lvl="2"/>
            <a:r>
              <a:rPr lang="en-GB" dirty="0" smtClean="0"/>
              <a:t>38 characters</a:t>
            </a:r>
          </a:p>
          <a:p>
            <a:pPr lvl="2"/>
            <a:r>
              <a:rPr lang="en-GB" dirty="0" smtClean="0"/>
              <a:t>Easy to remember</a:t>
            </a:r>
          </a:p>
          <a:p>
            <a:pPr lvl="2"/>
            <a:r>
              <a:rPr lang="en-GB" dirty="0" smtClean="0"/>
              <a:t>Upper and lower case</a:t>
            </a:r>
          </a:p>
          <a:p>
            <a:r>
              <a:rPr lang="en-GB" dirty="0" err="1" smtClean="0"/>
              <a:t>LastPass</a:t>
            </a:r>
            <a:r>
              <a:rPr lang="en-GB" dirty="0" smtClean="0"/>
              <a:t> or 1Password to store your passwords</a:t>
            </a:r>
            <a:endParaRPr lang="en-GB" dirty="0"/>
          </a:p>
        </p:txBody>
      </p:sp>
    </p:spTree>
    <p:extLst>
      <p:ext uri="{BB962C8B-B14F-4D97-AF65-F5344CB8AC3E}">
        <p14:creationId xmlns:p14="http://schemas.microsoft.com/office/powerpoint/2010/main" val="16752364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Protecting your WordPress blog</a:t>
            </a:r>
            <a:endParaRPr lang="en-GB" dirty="0"/>
          </a:p>
        </p:txBody>
      </p:sp>
      <p:sp>
        <p:nvSpPr>
          <p:cNvPr id="3" name="Content Placeholder 2"/>
          <p:cNvSpPr>
            <a:spLocks noGrp="1"/>
          </p:cNvSpPr>
          <p:nvPr>
            <p:ph idx="1"/>
          </p:nvPr>
        </p:nvSpPr>
        <p:spPr/>
        <p:txBody>
          <a:bodyPr/>
          <a:lstStyle/>
          <a:p>
            <a:r>
              <a:rPr lang="en-GB" dirty="0" smtClean="0"/>
              <a:t>Preventative measures</a:t>
            </a:r>
          </a:p>
          <a:p>
            <a:pPr lvl="1"/>
            <a:r>
              <a:rPr lang="en-GB" dirty="0" smtClean="0"/>
              <a:t>Strong password</a:t>
            </a:r>
          </a:p>
          <a:p>
            <a:pPr lvl="1"/>
            <a:r>
              <a:rPr lang="en-GB" dirty="0" smtClean="0"/>
              <a:t>Secure username</a:t>
            </a:r>
          </a:p>
          <a:p>
            <a:pPr lvl="1"/>
            <a:r>
              <a:rPr lang="en-GB" dirty="0" smtClean="0"/>
              <a:t>Brute force protection</a:t>
            </a:r>
          </a:p>
          <a:p>
            <a:pPr lvl="1"/>
            <a:r>
              <a:rPr lang="en-GB" dirty="0" smtClean="0"/>
              <a:t>Plugin/theme/core updates</a:t>
            </a:r>
          </a:p>
          <a:p>
            <a:r>
              <a:rPr lang="en-GB" dirty="0" smtClean="0"/>
              <a:t>Prepare for the worst</a:t>
            </a:r>
          </a:p>
          <a:p>
            <a:pPr lvl="1"/>
            <a:r>
              <a:rPr lang="en-GB" dirty="0" smtClean="0"/>
              <a:t>Take backups</a:t>
            </a:r>
          </a:p>
          <a:p>
            <a:pPr lvl="1"/>
            <a:r>
              <a:rPr lang="en-GB" dirty="0" smtClean="0"/>
              <a:t>Know how to restore backups</a:t>
            </a:r>
            <a:endParaRPr lang="en-GB" dirty="0"/>
          </a:p>
        </p:txBody>
      </p:sp>
    </p:spTree>
    <p:extLst>
      <p:ext uri="{BB962C8B-B14F-4D97-AF65-F5344CB8AC3E}">
        <p14:creationId xmlns:p14="http://schemas.microsoft.com/office/powerpoint/2010/main" val="21141749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Brute force protection</a:t>
            </a:r>
            <a:endParaRPr lang="en-GB" dirty="0"/>
          </a:p>
        </p:txBody>
      </p:sp>
      <p:sp>
        <p:nvSpPr>
          <p:cNvPr id="3" name="Content Placeholder 2"/>
          <p:cNvSpPr>
            <a:spLocks noGrp="1"/>
          </p:cNvSpPr>
          <p:nvPr>
            <p:ph idx="1"/>
          </p:nvPr>
        </p:nvSpPr>
        <p:spPr/>
        <p:txBody>
          <a:bodyPr/>
          <a:lstStyle/>
          <a:p>
            <a:r>
              <a:rPr lang="en-GB" dirty="0" smtClean="0"/>
              <a:t>Limit Login Attempts (plugin)</a:t>
            </a:r>
          </a:p>
          <a:p>
            <a:pPr lvl="1"/>
            <a:r>
              <a:rPr lang="en-GB" dirty="0" smtClean="0"/>
              <a:t>Limits the number of times someone can attempt to login</a:t>
            </a:r>
          </a:p>
          <a:p>
            <a:pPr lvl="1"/>
            <a:r>
              <a:rPr lang="en-GB" dirty="0" smtClean="0"/>
              <a:t>Bans them after a certain number of failed tries</a:t>
            </a:r>
          </a:p>
          <a:p>
            <a:r>
              <a:rPr lang="en-GB" dirty="0" err="1" smtClean="0"/>
              <a:t>Htpasswd</a:t>
            </a:r>
            <a:endParaRPr lang="en-GB" dirty="0" smtClean="0"/>
          </a:p>
          <a:p>
            <a:pPr lvl="1"/>
            <a:r>
              <a:rPr lang="en-GB" dirty="0" smtClean="0"/>
              <a:t>A password prompt that has to be filled out </a:t>
            </a:r>
            <a:r>
              <a:rPr lang="en-GB" b="1" dirty="0" smtClean="0"/>
              <a:t>before</a:t>
            </a:r>
            <a:r>
              <a:rPr lang="en-GB" dirty="0" smtClean="0"/>
              <a:t> accessing your normal WordPress login</a:t>
            </a:r>
            <a:endParaRPr lang="en-GB" dirty="0"/>
          </a:p>
        </p:txBody>
      </p:sp>
      <p:graphicFrame>
        <p:nvGraphicFramePr>
          <p:cNvPr id="4" name="Object 3"/>
          <p:cNvGraphicFramePr>
            <a:graphicFrameLocks noChangeAspect="1"/>
          </p:cNvGraphicFramePr>
          <p:nvPr>
            <p:extLst>
              <p:ext uri="{D42A27DB-BD31-4B8C-83A1-F6EECF244321}">
                <p14:modId xmlns:p14="http://schemas.microsoft.com/office/powerpoint/2010/main" val="1752009873"/>
              </p:ext>
            </p:extLst>
          </p:nvPr>
        </p:nvGraphicFramePr>
        <p:xfrm>
          <a:off x="2165609" y="4344541"/>
          <a:ext cx="7084716" cy="2292558"/>
        </p:xfrm>
        <a:graphic>
          <a:graphicData uri="http://schemas.openxmlformats.org/presentationml/2006/ole">
            <mc:AlternateContent xmlns:mc="http://schemas.openxmlformats.org/markup-compatibility/2006">
              <mc:Choice xmlns:v="urn:schemas-microsoft-com:vml" Requires="v">
                <p:oleObj spid="_x0000_s1051" name="Image" r:id="rId4" imgW="8202960" imgH="2653920" progId="Photoshop.Image.13">
                  <p:embed/>
                </p:oleObj>
              </mc:Choice>
              <mc:Fallback>
                <p:oleObj name="Image" r:id="rId4" imgW="8202960" imgH="2653920" progId="Photoshop.Image.13">
                  <p:embed/>
                  <p:pic>
                    <p:nvPicPr>
                      <p:cNvPr id="0" name=""/>
                      <p:cNvPicPr/>
                      <p:nvPr/>
                    </p:nvPicPr>
                    <p:blipFill>
                      <a:blip r:embed="rId5"/>
                      <a:stretch>
                        <a:fillRect/>
                      </a:stretch>
                    </p:blipFill>
                    <p:spPr>
                      <a:xfrm>
                        <a:off x="2165609" y="4344541"/>
                        <a:ext cx="7084716" cy="2292558"/>
                      </a:xfrm>
                      <a:prstGeom prst="rect">
                        <a:avLst/>
                      </a:prstGeom>
                    </p:spPr>
                  </p:pic>
                </p:oleObj>
              </mc:Fallback>
            </mc:AlternateContent>
          </a:graphicData>
        </a:graphic>
      </p:graphicFrame>
    </p:spTree>
    <p:extLst>
      <p:ext uri="{BB962C8B-B14F-4D97-AF65-F5344CB8AC3E}">
        <p14:creationId xmlns:p14="http://schemas.microsoft.com/office/powerpoint/2010/main" val="6923691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ALWAYS update your site!</a:t>
            </a:r>
            <a:endParaRPr lang="en-GB" dirty="0"/>
          </a:p>
        </p:txBody>
      </p:sp>
      <p:sp>
        <p:nvSpPr>
          <p:cNvPr id="3" name="Content Placeholder 2"/>
          <p:cNvSpPr>
            <a:spLocks noGrp="1"/>
          </p:cNvSpPr>
          <p:nvPr>
            <p:ph idx="1"/>
          </p:nvPr>
        </p:nvSpPr>
        <p:spPr/>
        <p:txBody>
          <a:bodyPr/>
          <a:lstStyle/>
          <a:p>
            <a:r>
              <a:rPr lang="en-GB" dirty="0" smtClean="0"/>
              <a:t>Updates aren’t just adding new features, they’re there to </a:t>
            </a:r>
            <a:r>
              <a:rPr lang="en-GB" b="1" dirty="0" smtClean="0"/>
              <a:t>fix problems</a:t>
            </a:r>
            <a:endParaRPr lang="en-GB" dirty="0" smtClean="0"/>
          </a:p>
          <a:p>
            <a:r>
              <a:rPr lang="en-GB" dirty="0" smtClean="0"/>
              <a:t>Not all those problems are things you would notice – some of them are vulnerabilities with the code that hackers could exploit!</a:t>
            </a:r>
          </a:p>
          <a:p>
            <a:r>
              <a:rPr lang="en-GB" dirty="0" smtClean="0"/>
              <a:t>Massive plugin/core vulnerabilities in April/May alone.</a:t>
            </a:r>
          </a:p>
          <a:p>
            <a:pPr lvl="1"/>
            <a:r>
              <a:rPr lang="en-GB" dirty="0" smtClean="0"/>
              <a:t>XSS vulnerability in April affected popular plugins: Jetpack, WordPress SEO, Gravity Forms, Ninja Forms, Broken Link Checker, </a:t>
            </a:r>
            <a:r>
              <a:rPr lang="en-GB" dirty="0" err="1" smtClean="0"/>
              <a:t>WPTouch</a:t>
            </a:r>
            <a:r>
              <a:rPr lang="en-GB" dirty="0" smtClean="0"/>
              <a:t>, and more.</a:t>
            </a:r>
            <a:endParaRPr lang="en-GB" dirty="0"/>
          </a:p>
        </p:txBody>
      </p:sp>
    </p:spTree>
    <p:extLst>
      <p:ext uri="{BB962C8B-B14F-4D97-AF65-F5344CB8AC3E}">
        <p14:creationId xmlns:p14="http://schemas.microsoft.com/office/powerpoint/2010/main" val="1228837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Backups</a:t>
            </a:r>
            <a:endParaRPr lang="en-GB" dirty="0"/>
          </a:p>
        </p:txBody>
      </p:sp>
      <p:sp>
        <p:nvSpPr>
          <p:cNvPr id="3" name="Content Placeholder 2"/>
          <p:cNvSpPr>
            <a:spLocks noGrp="1"/>
          </p:cNvSpPr>
          <p:nvPr>
            <p:ph idx="1"/>
          </p:nvPr>
        </p:nvSpPr>
        <p:spPr/>
        <p:txBody>
          <a:bodyPr/>
          <a:lstStyle/>
          <a:p>
            <a:r>
              <a:rPr lang="en-GB" dirty="0" smtClean="0"/>
              <a:t>If your site gets hacked and you don’t have a backup, everything is </a:t>
            </a:r>
            <a:r>
              <a:rPr lang="en-GB" b="1" dirty="0" smtClean="0"/>
              <a:t>gone</a:t>
            </a:r>
            <a:r>
              <a:rPr lang="en-GB" dirty="0" smtClean="0"/>
              <a:t>.</a:t>
            </a:r>
          </a:p>
          <a:p>
            <a:r>
              <a:rPr lang="en-GB" dirty="0" smtClean="0"/>
              <a:t>Do not rely on your host to do it for you, even if they say they do.</a:t>
            </a:r>
          </a:p>
          <a:p>
            <a:r>
              <a:rPr lang="en-GB" dirty="0" smtClean="0"/>
              <a:t>A backup isn’t much use if you don’t know how to restore it.</a:t>
            </a:r>
          </a:p>
          <a:p>
            <a:r>
              <a:rPr lang="en-GB" dirty="0" smtClean="0"/>
              <a:t>Two methods:</a:t>
            </a:r>
          </a:p>
          <a:p>
            <a:pPr lvl="1"/>
            <a:r>
              <a:rPr lang="en-GB" dirty="0" smtClean="0"/>
              <a:t>The easy, less-thorough method that is super easy for you to restore from.</a:t>
            </a:r>
          </a:p>
          <a:p>
            <a:pPr lvl="1"/>
            <a:r>
              <a:rPr lang="en-GB" dirty="0" smtClean="0"/>
              <a:t>The harder, more-thorough, better method that’s more difficult to restore from.</a:t>
            </a:r>
            <a:endParaRPr lang="en-GB" dirty="0"/>
          </a:p>
        </p:txBody>
      </p:sp>
    </p:spTree>
    <p:extLst>
      <p:ext uri="{BB962C8B-B14F-4D97-AF65-F5344CB8AC3E}">
        <p14:creationId xmlns:p14="http://schemas.microsoft.com/office/powerpoint/2010/main" val="19294082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Easy Mode: WordPress Export</a:t>
            </a:r>
            <a:endParaRPr lang="en-GB" dirty="0"/>
          </a:p>
        </p:txBody>
      </p:sp>
      <p:sp>
        <p:nvSpPr>
          <p:cNvPr id="3" name="Content Placeholder 2"/>
          <p:cNvSpPr>
            <a:spLocks noGrp="1"/>
          </p:cNvSpPr>
          <p:nvPr>
            <p:ph idx="1"/>
          </p:nvPr>
        </p:nvSpPr>
        <p:spPr/>
        <p:txBody>
          <a:bodyPr/>
          <a:lstStyle/>
          <a:p>
            <a:r>
              <a:rPr lang="en-GB" dirty="0" smtClean="0"/>
              <a:t>Tools</a:t>
            </a:r>
          </a:p>
          <a:p>
            <a:pPr lvl="1"/>
            <a:r>
              <a:rPr lang="en-GB" dirty="0" smtClean="0"/>
              <a:t>&gt; Export</a:t>
            </a:r>
            <a:endParaRPr lang="en-GB" dirty="0"/>
          </a:p>
        </p:txBody>
      </p:sp>
      <p:graphicFrame>
        <p:nvGraphicFramePr>
          <p:cNvPr id="4" name="Object 3"/>
          <p:cNvGraphicFramePr>
            <a:graphicFrameLocks noChangeAspect="1"/>
          </p:cNvGraphicFramePr>
          <p:nvPr>
            <p:extLst>
              <p:ext uri="{D42A27DB-BD31-4B8C-83A1-F6EECF244321}">
                <p14:modId xmlns:p14="http://schemas.microsoft.com/office/powerpoint/2010/main" val="3479307171"/>
              </p:ext>
            </p:extLst>
          </p:nvPr>
        </p:nvGraphicFramePr>
        <p:xfrm>
          <a:off x="3763491" y="2011680"/>
          <a:ext cx="6847565" cy="4536316"/>
        </p:xfrm>
        <a:graphic>
          <a:graphicData uri="http://schemas.openxmlformats.org/presentationml/2006/ole">
            <mc:AlternateContent xmlns:mc="http://schemas.openxmlformats.org/markup-compatibility/2006">
              <mc:Choice xmlns:v="urn:schemas-microsoft-com:vml" Requires="v">
                <p:oleObj spid="_x0000_s2070" name="Image" r:id="rId4" imgW="11098080" imgH="7352280" progId="Photoshop.Image.13">
                  <p:embed/>
                </p:oleObj>
              </mc:Choice>
              <mc:Fallback>
                <p:oleObj name="Image" r:id="rId4" imgW="11098080" imgH="7352280" progId="Photoshop.Image.13">
                  <p:embed/>
                  <p:pic>
                    <p:nvPicPr>
                      <p:cNvPr id="0" name=""/>
                      <p:cNvPicPr/>
                      <p:nvPr/>
                    </p:nvPicPr>
                    <p:blipFill>
                      <a:blip r:embed="rId5"/>
                      <a:stretch>
                        <a:fillRect/>
                      </a:stretch>
                    </p:blipFill>
                    <p:spPr>
                      <a:xfrm>
                        <a:off x="3763491" y="2011680"/>
                        <a:ext cx="6847565" cy="4536316"/>
                      </a:xfrm>
                      <a:prstGeom prst="rect">
                        <a:avLst/>
                      </a:prstGeom>
                    </p:spPr>
                  </p:pic>
                </p:oleObj>
              </mc:Fallback>
            </mc:AlternateContent>
          </a:graphicData>
        </a:graphic>
      </p:graphicFrame>
    </p:spTree>
    <p:extLst>
      <p:ext uri="{BB962C8B-B14F-4D97-AF65-F5344CB8AC3E}">
        <p14:creationId xmlns:p14="http://schemas.microsoft.com/office/powerpoint/2010/main" val="33102155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Easy Mode: WordPress </a:t>
            </a:r>
            <a:r>
              <a:rPr lang="en-GB" dirty="0" smtClean="0"/>
              <a:t>Import</a:t>
            </a:r>
            <a:endParaRPr lang="en-GB" dirty="0"/>
          </a:p>
        </p:txBody>
      </p:sp>
      <p:sp>
        <p:nvSpPr>
          <p:cNvPr id="3" name="Content Placeholder 2"/>
          <p:cNvSpPr>
            <a:spLocks noGrp="1"/>
          </p:cNvSpPr>
          <p:nvPr>
            <p:ph idx="1"/>
          </p:nvPr>
        </p:nvSpPr>
        <p:spPr/>
        <p:txBody>
          <a:bodyPr/>
          <a:lstStyle/>
          <a:p>
            <a:r>
              <a:rPr lang="en-GB" dirty="0" smtClean="0"/>
              <a:t>Tools</a:t>
            </a:r>
          </a:p>
          <a:p>
            <a:pPr lvl="1"/>
            <a:r>
              <a:rPr lang="en-GB" dirty="0" smtClean="0"/>
              <a:t>&gt; Import</a:t>
            </a:r>
          </a:p>
          <a:p>
            <a:pPr lvl="2"/>
            <a:r>
              <a:rPr lang="en-GB" dirty="0" smtClean="0"/>
              <a:t>&gt; WordPress</a:t>
            </a:r>
            <a:endParaRPr lang="en-GB" dirty="0"/>
          </a:p>
        </p:txBody>
      </p:sp>
      <p:graphicFrame>
        <p:nvGraphicFramePr>
          <p:cNvPr id="4" name="Object 3"/>
          <p:cNvGraphicFramePr>
            <a:graphicFrameLocks noChangeAspect="1"/>
          </p:cNvGraphicFramePr>
          <p:nvPr>
            <p:extLst>
              <p:ext uri="{D42A27DB-BD31-4B8C-83A1-F6EECF244321}">
                <p14:modId xmlns:p14="http://schemas.microsoft.com/office/powerpoint/2010/main" val="2486144322"/>
              </p:ext>
            </p:extLst>
          </p:nvPr>
        </p:nvGraphicFramePr>
        <p:xfrm>
          <a:off x="211877" y="3410425"/>
          <a:ext cx="11784012" cy="2755900"/>
        </p:xfrm>
        <a:graphic>
          <a:graphicData uri="http://schemas.openxmlformats.org/presentationml/2006/ole">
            <mc:AlternateContent xmlns:mc="http://schemas.openxmlformats.org/markup-compatibility/2006">
              <mc:Choice xmlns:v="urn:schemas-microsoft-com:vml" Requires="v">
                <p:oleObj spid="_x0000_s3092" name="Image" r:id="rId3" imgW="11783880" imgH="2755440" progId="Photoshop.Image.13">
                  <p:embed/>
                </p:oleObj>
              </mc:Choice>
              <mc:Fallback>
                <p:oleObj name="Image" r:id="rId3" imgW="11783880" imgH="2755440" progId="Photoshop.Image.13">
                  <p:embed/>
                  <p:pic>
                    <p:nvPicPr>
                      <p:cNvPr id="0" name=""/>
                      <p:cNvPicPr/>
                      <p:nvPr/>
                    </p:nvPicPr>
                    <p:blipFill>
                      <a:blip r:embed="rId4"/>
                      <a:stretch>
                        <a:fillRect/>
                      </a:stretch>
                    </p:blipFill>
                    <p:spPr>
                      <a:xfrm>
                        <a:off x="211877" y="3410425"/>
                        <a:ext cx="11784012" cy="2755900"/>
                      </a:xfrm>
                      <a:prstGeom prst="rect">
                        <a:avLst/>
                      </a:prstGeom>
                    </p:spPr>
                  </p:pic>
                </p:oleObj>
              </mc:Fallback>
            </mc:AlternateContent>
          </a:graphicData>
        </a:graphic>
      </p:graphicFrame>
    </p:spTree>
    <p:extLst>
      <p:ext uri="{BB962C8B-B14F-4D97-AF65-F5344CB8AC3E}">
        <p14:creationId xmlns:p14="http://schemas.microsoft.com/office/powerpoint/2010/main" val="32443563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Easy Mode: Down Sides</a:t>
            </a:r>
            <a:endParaRPr lang="en-GB" dirty="0"/>
          </a:p>
        </p:txBody>
      </p:sp>
      <p:sp>
        <p:nvSpPr>
          <p:cNvPr id="3" name="Content Placeholder 2"/>
          <p:cNvSpPr>
            <a:spLocks noGrp="1"/>
          </p:cNvSpPr>
          <p:nvPr>
            <p:ph idx="1"/>
          </p:nvPr>
        </p:nvSpPr>
        <p:spPr/>
        <p:txBody>
          <a:bodyPr/>
          <a:lstStyle/>
          <a:p>
            <a:r>
              <a:rPr lang="en-GB" dirty="0" smtClean="0"/>
              <a:t>Images will not be restored if they get deleted by the hacker</a:t>
            </a:r>
          </a:p>
          <a:p>
            <a:r>
              <a:rPr lang="en-GB" dirty="0" smtClean="0"/>
              <a:t>Does not back up plugins/themes</a:t>
            </a:r>
          </a:p>
          <a:p>
            <a:r>
              <a:rPr lang="en-GB" dirty="0" smtClean="0"/>
              <a:t>Does not back up settings</a:t>
            </a:r>
            <a:endParaRPr lang="en-GB" dirty="0"/>
          </a:p>
        </p:txBody>
      </p:sp>
    </p:spTree>
    <p:extLst>
      <p:ext uri="{BB962C8B-B14F-4D97-AF65-F5344CB8AC3E}">
        <p14:creationId xmlns:p14="http://schemas.microsoft.com/office/powerpoint/2010/main" val="23524339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Other Backup Methods &amp; Plugins</a:t>
            </a:r>
            <a:endParaRPr lang="en-GB" dirty="0"/>
          </a:p>
        </p:txBody>
      </p:sp>
      <p:sp>
        <p:nvSpPr>
          <p:cNvPr id="3" name="Content Placeholder 2"/>
          <p:cNvSpPr>
            <a:spLocks noGrp="1"/>
          </p:cNvSpPr>
          <p:nvPr>
            <p:ph idx="1"/>
          </p:nvPr>
        </p:nvSpPr>
        <p:spPr/>
        <p:txBody>
          <a:bodyPr/>
          <a:lstStyle/>
          <a:p>
            <a:r>
              <a:rPr lang="en-GB" dirty="0" smtClean="0"/>
              <a:t>Plugins:</a:t>
            </a:r>
          </a:p>
          <a:p>
            <a:pPr lvl="1"/>
            <a:r>
              <a:rPr lang="en-GB" dirty="0" smtClean="0"/>
              <a:t>WP to Dropbox</a:t>
            </a:r>
          </a:p>
          <a:p>
            <a:pPr lvl="1"/>
            <a:r>
              <a:rPr lang="en-GB" dirty="0" err="1" smtClean="0"/>
              <a:t>BackUpBuddy</a:t>
            </a:r>
            <a:endParaRPr lang="en-GB" dirty="0" smtClean="0"/>
          </a:p>
          <a:p>
            <a:r>
              <a:rPr lang="en-GB" dirty="0" smtClean="0"/>
              <a:t>Automated, scheduled backups.</a:t>
            </a:r>
          </a:p>
          <a:p>
            <a:r>
              <a:rPr lang="en-GB" dirty="0" smtClean="0"/>
              <a:t>Two parts:</a:t>
            </a:r>
          </a:p>
          <a:p>
            <a:pPr lvl="1"/>
            <a:r>
              <a:rPr lang="en-GB" dirty="0" smtClean="0"/>
              <a:t>Database</a:t>
            </a:r>
          </a:p>
          <a:p>
            <a:pPr lvl="1"/>
            <a:r>
              <a:rPr lang="en-GB" dirty="0" smtClean="0"/>
              <a:t>Files</a:t>
            </a:r>
          </a:p>
          <a:p>
            <a:r>
              <a:rPr lang="en-GB" dirty="0" smtClean="0"/>
              <a:t>Don’t just assume they’re working, </a:t>
            </a:r>
            <a:r>
              <a:rPr lang="en-GB" b="1" dirty="0" smtClean="0"/>
              <a:t>check them</a:t>
            </a:r>
            <a:r>
              <a:rPr lang="en-GB" dirty="0" smtClean="0"/>
              <a:t>.</a:t>
            </a:r>
            <a:endParaRPr lang="en-GB" dirty="0"/>
          </a:p>
        </p:txBody>
      </p:sp>
    </p:spTree>
    <p:extLst>
      <p:ext uri="{BB962C8B-B14F-4D97-AF65-F5344CB8AC3E}">
        <p14:creationId xmlns:p14="http://schemas.microsoft.com/office/powerpoint/2010/main" val="52274876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Harder Mode: </a:t>
            </a:r>
            <a:r>
              <a:rPr lang="en-GB" dirty="0" err="1" smtClean="0"/>
              <a:t>cPanel</a:t>
            </a:r>
            <a:r>
              <a:rPr lang="en-GB" dirty="0" smtClean="0"/>
              <a:t> Backup</a:t>
            </a:r>
            <a:endParaRPr lang="en-GB" dirty="0"/>
          </a:p>
        </p:txBody>
      </p:sp>
      <p:sp>
        <p:nvSpPr>
          <p:cNvPr id="3" name="Content Placeholder 2"/>
          <p:cNvSpPr>
            <a:spLocks noGrp="1"/>
          </p:cNvSpPr>
          <p:nvPr>
            <p:ph idx="1"/>
          </p:nvPr>
        </p:nvSpPr>
        <p:spPr>
          <a:xfrm>
            <a:off x="676656" y="2011680"/>
            <a:ext cx="5451647" cy="3766185"/>
          </a:xfrm>
        </p:spPr>
        <p:txBody>
          <a:bodyPr/>
          <a:lstStyle/>
          <a:p>
            <a:r>
              <a:rPr lang="en-GB" dirty="0" err="1"/>
              <a:t>cPanel</a:t>
            </a:r>
            <a:r>
              <a:rPr lang="en-GB" dirty="0"/>
              <a:t> is a popular control panel </a:t>
            </a:r>
            <a:r>
              <a:rPr lang="en-GB" dirty="0" smtClean="0"/>
              <a:t>used</a:t>
            </a:r>
            <a:br>
              <a:rPr lang="en-GB" dirty="0" smtClean="0"/>
            </a:br>
            <a:r>
              <a:rPr lang="en-GB" dirty="0" smtClean="0"/>
              <a:t>by </a:t>
            </a:r>
            <a:r>
              <a:rPr lang="en-GB" dirty="0"/>
              <a:t>many web hosts.</a:t>
            </a:r>
          </a:p>
          <a:p>
            <a:r>
              <a:rPr lang="en-GB" dirty="0" smtClean="0"/>
              <a:t>Two-step method:</a:t>
            </a:r>
          </a:p>
          <a:p>
            <a:pPr lvl="1"/>
            <a:r>
              <a:rPr lang="en-GB" dirty="0" smtClean="0"/>
              <a:t>Backup database</a:t>
            </a:r>
          </a:p>
          <a:p>
            <a:pPr lvl="1"/>
            <a:r>
              <a:rPr lang="en-GB" dirty="0" smtClean="0"/>
              <a:t>Backup files</a:t>
            </a:r>
          </a:p>
        </p:txBody>
      </p:sp>
      <p:pic>
        <p:nvPicPr>
          <p:cNvPr id="7" name="Picture 6" descr="cpanel.gif"/>
          <p:cNvPicPr>
            <a:picLocks noChangeAspect="1"/>
          </p:cNvPicPr>
          <p:nvPr/>
        </p:nvPicPr>
        <p:blipFill>
          <a:blip r:embed="rId3"/>
          <a:stretch>
            <a:fillRect/>
          </a:stretch>
        </p:blipFill>
        <p:spPr>
          <a:xfrm>
            <a:off x="5898394" y="2008480"/>
            <a:ext cx="5939197" cy="3884046"/>
          </a:xfrm>
          <a:prstGeom prst="rect">
            <a:avLst/>
          </a:prstGeom>
        </p:spPr>
      </p:pic>
    </p:spTree>
    <p:extLst>
      <p:ext uri="{BB962C8B-B14F-4D97-AF65-F5344CB8AC3E}">
        <p14:creationId xmlns:p14="http://schemas.microsoft.com/office/powerpoint/2010/main" val="28437229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Rhys</a:t>
            </a:r>
            <a:endParaRPr lang="en-GB" dirty="0"/>
          </a:p>
        </p:txBody>
      </p:sp>
      <p:sp>
        <p:nvSpPr>
          <p:cNvPr id="3" name="Content Placeholder 2"/>
          <p:cNvSpPr>
            <a:spLocks noGrp="1"/>
          </p:cNvSpPr>
          <p:nvPr>
            <p:ph idx="1"/>
          </p:nvPr>
        </p:nvSpPr>
        <p:spPr/>
        <p:txBody>
          <a:bodyPr/>
          <a:lstStyle/>
          <a:p>
            <a:r>
              <a:rPr lang="en-GB" dirty="0" err="1"/>
              <a:t>ThirstForFiction</a:t>
            </a:r>
            <a:r>
              <a:rPr lang="en-GB" dirty="0"/>
              <a:t> (thirstforfiction.com)</a:t>
            </a:r>
          </a:p>
          <a:p>
            <a:r>
              <a:rPr lang="en-GB" dirty="0"/>
              <a:t>Blogging tips, coding tutorials</a:t>
            </a:r>
          </a:p>
          <a:p>
            <a:r>
              <a:rPr lang="en-GB" dirty="0"/>
              <a:t>Gap year / student</a:t>
            </a:r>
          </a:p>
          <a:p>
            <a:r>
              <a:rPr lang="en-GB" dirty="0"/>
              <a:t>Coder, blogger, WordPress enthusiast</a:t>
            </a:r>
          </a:p>
          <a:p>
            <a:r>
              <a:rPr lang="en-GB" dirty="0"/>
              <a:t>Theatre </a:t>
            </a:r>
            <a:r>
              <a:rPr lang="en-GB" dirty="0" err="1"/>
              <a:t>luvvie</a:t>
            </a:r>
            <a:r>
              <a:rPr lang="en-GB" dirty="0"/>
              <a:t> (I produce)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78636" y="929148"/>
            <a:ext cx="4527754" cy="4527754"/>
          </a:xfrm>
          <a:prstGeom prst="rect">
            <a:avLst/>
          </a:prstGeom>
        </p:spPr>
      </p:pic>
    </p:spTree>
    <p:extLst>
      <p:ext uri="{BB962C8B-B14F-4D97-AF65-F5344CB8AC3E}">
        <p14:creationId xmlns:p14="http://schemas.microsoft.com/office/powerpoint/2010/main" val="19675964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cPanel</a:t>
            </a:r>
            <a:r>
              <a:rPr lang="en-US" dirty="0" smtClean="0"/>
              <a:t> Backup: Database</a:t>
            </a:r>
            <a:endParaRPr lang="en-US" dirty="0"/>
          </a:p>
        </p:txBody>
      </p:sp>
      <p:pic>
        <p:nvPicPr>
          <p:cNvPr id="10" name="Picture 9" descr="cpanel-backups.png"/>
          <p:cNvPicPr>
            <a:picLocks noChangeAspect="1"/>
          </p:cNvPicPr>
          <p:nvPr/>
        </p:nvPicPr>
        <p:blipFill>
          <a:blip r:embed="rId3"/>
          <a:stretch>
            <a:fillRect/>
          </a:stretch>
        </p:blipFill>
        <p:spPr>
          <a:xfrm>
            <a:off x="2286116" y="1907871"/>
            <a:ext cx="7924320" cy="4396275"/>
          </a:xfrm>
          <a:prstGeom prst="rect">
            <a:avLst/>
          </a:prstGeom>
        </p:spPr>
      </p:pic>
    </p:spTree>
    <p:extLst>
      <p:ext uri="{BB962C8B-B14F-4D97-AF65-F5344CB8AC3E}">
        <p14:creationId xmlns:p14="http://schemas.microsoft.com/office/powerpoint/2010/main" val="38211309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cPanel</a:t>
            </a:r>
            <a:r>
              <a:rPr lang="en-US" dirty="0" smtClean="0"/>
              <a:t> Back-up: Database</a:t>
            </a:r>
            <a:endParaRPr lang="en-US" dirty="0"/>
          </a:p>
        </p:txBody>
      </p:sp>
      <p:pic>
        <p:nvPicPr>
          <p:cNvPr id="4" name="Picture 3" descr="cpanel-backups-database.png"/>
          <p:cNvPicPr>
            <a:picLocks noChangeAspect="1"/>
          </p:cNvPicPr>
          <p:nvPr/>
        </p:nvPicPr>
        <p:blipFill>
          <a:blip r:embed="rId3"/>
          <a:stretch>
            <a:fillRect/>
          </a:stretch>
        </p:blipFill>
        <p:spPr>
          <a:xfrm>
            <a:off x="2752737" y="1827462"/>
            <a:ext cx="6831044" cy="4818246"/>
          </a:xfrm>
          <a:prstGeom prst="rect">
            <a:avLst/>
          </a:prstGeom>
        </p:spPr>
      </p:pic>
    </p:spTree>
    <p:extLst>
      <p:ext uri="{BB962C8B-B14F-4D97-AF65-F5344CB8AC3E}">
        <p14:creationId xmlns:p14="http://schemas.microsoft.com/office/powerpoint/2010/main" val="115898162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cPanel</a:t>
            </a:r>
            <a:r>
              <a:rPr lang="en-US" dirty="0" smtClean="0"/>
              <a:t> Backup: Files</a:t>
            </a:r>
            <a:endParaRPr lang="en-US" dirty="0"/>
          </a:p>
        </p:txBody>
      </p:sp>
      <p:sp>
        <p:nvSpPr>
          <p:cNvPr id="3" name="Content Placeholder 2"/>
          <p:cNvSpPr>
            <a:spLocks noGrp="1"/>
          </p:cNvSpPr>
          <p:nvPr>
            <p:ph idx="1"/>
          </p:nvPr>
        </p:nvSpPr>
        <p:spPr/>
        <p:txBody>
          <a:bodyPr/>
          <a:lstStyle/>
          <a:p>
            <a:r>
              <a:rPr lang="en-US" dirty="0" smtClean="0"/>
              <a:t>Backup your images, </a:t>
            </a:r>
            <a:r>
              <a:rPr lang="en-US" dirty="0" err="1" smtClean="0"/>
              <a:t>plugins</a:t>
            </a:r>
            <a:r>
              <a:rPr lang="en-US" dirty="0" smtClean="0"/>
              <a:t>, themes! </a:t>
            </a:r>
          </a:p>
          <a:p>
            <a:r>
              <a:rPr lang="en-US" dirty="0" smtClean="0"/>
              <a:t>Using your FTP client, download the entire </a:t>
            </a:r>
            <a:r>
              <a:rPr lang="en-US" dirty="0" err="1" smtClean="0"/>
              <a:t>wp_content</a:t>
            </a:r>
            <a:r>
              <a:rPr lang="en-US" dirty="0" smtClean="0"/>
              <a:t> folder </a:t>
            </a:r>
          </a:p>
          <a:p>
            <a:r>
              <a:rPr lang="en-US" dirty="0" smtClean="0"/>
              <a:t>Download time varies depending on site</a:t>
            </a:r>
          </a:p>
          <a:p>
            <a:endParaRPr lang="en-US" dirty="0"/>
          </a:p>
        </p:txBody>
      </p:sp>
    </p:spTree>
    <p:extLst>
      <p:ext uri="{BB962C8B-B14F-4D97-AF65-F5344CB8AC3E}">
        <p14:creationId xmlns:p14="http://schemas.microsoft.com/office/powerpoint/2010/main" val="11975700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Often Should I Back Up?</a:t>
            </a:r>
            <a:endParaRPr lang="en-US" dirty="0"/>
          </a:p>
        </p:txBody>
      </p:sp>
      <p:sp>
        <p:nvSpPr>
          <p:cNvPr id="3" name="Content Placeholder 2"/>
          <p:cNvSpPr>
            <a:spLocks noGrp="1"/>
          </p:cNvSpPr>
          <p:nvPr>
            <p:ph idx="1"/>
          </p:nvPr>
        </p:nvSpPr>
        <p:spPr/>
        <p:txBody>
          <a:bodyPr/>
          <a:lstStyle/>
          <a:p>
            <a:r>
              <a:rPr lang="en-US" dirty="0" smtClean="0"/>
              <a:t>How many blog posts are you willing to lose? </a:t>
            </a:r>
          </a:p>
          <a:p>
            <a:r>
              <a:rPr lang="en-US" dirty="0" smtClean="0"/>
              <a:t>The more active your blog is, the more often you should back up. </a:t>
            </a:r>
          </a:p>
          <a:p>
            <a:r>
              <a:rPr lang="en-US" dirty="0" smtClean="0"/>
              <a:t>Stick to the back-up method you are most comfortable with if it means backing up more often! </a:t>
            </a:r>
          </a:p>
          <a:p>
            <a:endParaRPr lang="en-US" dirty="0"/>
          </a:p>
        </p:txBody>
      </p:sp>
    </p:spTree>
    <p:extLst>
      <p:ext uri="{BB962C8B-B14F-4D97-AF65-F5344CB8AC3E}">
        <p14:creationId xmlns:p14="http://schemas.microsoft.com/office/powerpoint/2010/main" val="47468149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Keeping Your Blog Organized</a:t>
            </a:r>
            <a:endParaRPr lang="en-GB" dirty="0"/>
          </a:p>
        </p:txBody>
      </p:sp>
      <p:sp>
        <p:nvSpPr>
          <p:cNvPr id="3" name="Text Placeholder 2"/>
          <p:cNvSpPr>
            <a:spLocks noGrp="1"/>
          </p:cNvSpPr>
          <p:nvPr>
            <p:ph type="body" idx="1"/>
          </p:nvPr>
        </p:nvSpPr>
        <p:spPr/>
        <p:txBody>
          <a:bodyPr/>
          <a:lstStyle/>
          <a:p>
            <a:r>
              <a:rPr lang="en-GB" dirty="0" smtClean="0"/>
              <a:t>Cialina // Be the boss of your blog!</a:t>
            </a:r>
            <a:endParaRPr lang="en-GB" dirty="0"/>
          </a:p>
        </p:txBody>
      </p:sp>
    </p:spTree>
    <p:extLst>
      <p:ext uri="{BB962C8B-B14F-4D97-AF65-F5344CB8AC3E}">
        <p14:creationId xmlns:p14="http://schemas.microsoft.com/office/powerpoint/2010/main" val="261789223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Blog Templates</a:t>
            </a:r>
            <a:endParaRPr lang="en-US" dirty="0"/>
          </a:p>
        </p:txBody>
      </p:sp>
      <p:sp>
        <p:nvSpPr>
          <p:cNvPr id="3" name="Content Placeholder 2"/>
          <p:cNvSpPr>
            <a:spLocks noGrp="1"/>
          </p:cNvSpPr>
          <p:nvPr>
            <p:ph idx="1"/>
          </p:nvPr>
        </p:nvSpPr>
        <p:spPr/>
        <p:txBody>
          <a:bodyPr/>
          <a:lstStyle/>
          <a:p>
            <a:r>
              <a:rPr lang="en-US" dirty="0" smtClean="0"/>
              <a:t>Make your life easier with a preformatted template</a:t>
            </a:r>
          </a:p>
          <a:p>
            <a:r>
              <a:rPr lang="en-US" dirty="0" smtClean="0"/>
              <a:t>Save time and also make your blog posts uniform throughout your blog! </a:t>
            </a:r>
          </a:p>
          <a:p>
            <a:r>
              <a:rPr lang="en-US" dirty="0" smtClean="0"/>
              <a:t>Example: Easy Content Templates</a:t>
            </a:r>
          </a:p>
          <a:p>
            <a:endParaRPr lang="en-US" dirty="0"/>
          </a:p>
        </p:txBody>
      </p:sp>
    </p:spTree>
    <p:extLst>
      <p:ext uri="{BB962C8B-B14F-4D97-AF65-F5344CB8AC3E}">
        <p14:creationId xmlns:p14="http://schemas.microsoft.com/office/powerpoint/2010/main" val="166443755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Easy Content Templates</a:t>
            </a:r>
            <a:endParaRPr lang="en-US" dirty="0"/>
          </a:p>
        </p:txBody>
      </p:sp>
      <p:pic>
        <p:nvPicPr>
          <p:cNvPr id="6" name="Picture 5" descr="Screen Shot 2015-04-29 at 8.53.40 PM.png"/>
          <p:cNvPicPr>
            <a:picLocks noChangeAspect="1"/>
          </p:cNvPicPr>
          <p:nvPr/>
        </p:nvPicPr>
        <p:blipFill>
          <a:blip r:embed="rId3"/>
          <a:stretch>
            <a:fillRect/>
          </a:stretch>
        </p:blipFill>
        <p:spPr>
          <a:xfrm>
            <a:off x="1137059" y="1763534"/>
            <a:ext cx="9495178" cy="4858532"/>
          </a:xfrm>
          <a:prstGeom prst="rect">
            <a:avLst/>
          </a:prstGeom>
        </p:spPr>
      </p:pic>
    </p:spTree>
    <p:extLst>
      <p:ext uri="{BB962C8B-B14F-4D97-AF65-F5344CB8AC3E}">
        <p14:creationId xmlns:p14="http://schemas.microsoft.com/office/powerpoint/2010/main" val="196550835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Easy Content Templates</a:t>
            </a:r>
            <a:endParaRPr lang="en-US" dirty="0"/>
          </a:p>
        </p:txBody>
      </p:sp>
      <p:pic>
        <p:nvPicPr>
          <p:cNvPr id="3" name="Picture 2" descr="Screen Shot 2015-04-29 at 8.39.44 PM.png"/>
          <p:cNvPicPr>
            <a:picLocks noChangeAspect="1"/>
          </p:cNvPicPr>
          <p:nvPr/>
        </p:nvPicPr>
        <p:blipFill>
          <a:blip r:embed="rId3"/>
          <a:srcRect b="20651"/>
          <a:stretch>
            <a:fillRect/>
          </a:stretch>
        </p:blipFill>
        <p:spPr>
          <a:xfrm>
            <a:off x="354408" y="1792744"/>
            <a:ext cx="11557019" cy="4705280"/>
          </a:xfrm>
          <a:prstGeom prst="rect">
            <a:avLst/>
          </a:prstGeom>
        </p:spPr>
      </p:pic>
    </p:spTree>
    <p:extLst>
      <p:ext uri="{BB962C8B-B14F-4D97-AF65-F5344CB8AC3E}">
        <p14:creationId xmlns:p14="http://schemas.microsoft.com/office/powerpoint/2010/main" val="188932261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Blog Calendars</a:t>
            </a:r>
            <a:endParaRPr lang="en-US" dirty="0"/>
          </a:p>
        </p:txBody>
      </p:sp>
      <p:sp>
        <p:nvSpPr>
          <p:cNvPr id="3" name="Content Placeholder 2"/>
          <p:cNvSpPr>
            <a:spLocks noGrp="1"/>
          </p:cNvSpPr>
          <p:nvPr>
            <p:ph idx="1"/>
          </p:nvPr>
        </p:nvSpPr>
        <p:spPr/>
        <p:txBody>
          <a:bodyPr/>
          <a:lstStyle/>
          <a:p>
            <a:r>
              <a:rPr lang="en-US" dirty="0" smtClean="0"/>
              <a:t>Another way to stay organized</a:t>
            </a:r>
          </a:p>
          <a:p>
            <a:r>
              <a:rPr lang="en-US" dirty="0" smtClean="0"/>
              <a:t>Keep track of all your upcoming blog posts</a:t>
            </a:r>
          </a:p>
          <a:p>
            <a:r>
              <a:rPr lang="en-US" dirty="0" smtClean="0"/>
              <a:t>Examples: Editorial Calendar and </a:t>
            </a:r>
            <a:r>
              <a:rPr lang="en-US" dirty="0" err="1" smtClean="0"/>
              <a:t>CoSchedule</a:t>
            </a:r>
            <a:endParaRPr lang="en-US" dirty="0"/>
          </a:p>
        </p:txBody>
      </p:sp>
    </p:spTree>
    <p:extLst>
      <p:ext uri="{BB962C8B-B14F-4D97-AF65-F5344CB8AC3E}">
        <p14:creationId xmlns:p14="http://schemas.microsoft.com/office/powerpoint/2010/main" val="373694079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Editorial Calendar vs. </a:t>
            </a:r>
            <a:r>
              <a:rPr lang="en-US" dirty="0" err="1" smtClean="0"/>
              <a:t>CoSchedule</a:t>
            </a:r>
            <a:endParaRPr lang="en-US" dirty="0"/>
          </a:p>
        </p:txBody>
      </p:sp>
      <p:graphicFrame>
        <p:nvGraphicFramePr>
          <p:cNvPr id="4" name="Content Placeholder 3"/>
          <p:cNvGraphicFramePr>
            <a:graphicFrameLocks noGrp="1"/>
          </p:cNvGraphicFramePr>
          <p:nvPr>
            <p:ph idx="1"/>
          </p:nvPr>
        </p:nvGraphicFramePr>
        <p:xfrm>
          <a:off x="676275" y="2011363"/>
          <a:ext cx="10753726" cy="4355570"/>
        </p:xfrm>
        <a:graphic>
          <a:graphicData uri="http://schemas.openxmlformats.org/drawingml/2006/table">
            <a:tbl>
              <a:tblPr firstRow="1" bandRow="1">
                <a:tableStyleId>{5C22544A-7EE6-4342-B048-85BDC9FD1C3A}</a:tableStyleId>
              </a:tblPr>
              <a:tblGrid>
                <a:gridCol w="1948392"/>
                <a:gridCol w="4402667"/>
                <a:gridCol w="4402667"/>
              </a:tblGrid>
              <a:tr h="950824">
                <a:tc>
                  <a:txBody>
                    <a:bodyPr/>
                    <a:lstStyle/>
                    <a:p>
                      <a:pPr fontAlgn="t"/>
                      <a:r>
                        <a:rPr lang="en-US" sz="2200" dirty="0"/>
                        <a:t/>
                      </a:r>
                      <a:br>
                        <a:rPr lang="en-US" sz="2200" dirty="0"/>
                      </a:br>
                      <a:endParaRPr lang="en-US" sz="2200" dirty="0"/>
                    </a:p>
                  </a:txBody>
                  <a:tcPr marL="88900" marR="88900" marT="88900" marB="88900"/>
                </a:tc>
                <a:tc>
                  <a:txBody>
                    <a:bodyPr/>
                    <a:lstStyle/>
                    <a:p>
                      <a:pPr algn="ctr" rtl="0" fontAlgn="t">
                        <a:spcBef>
                          <a:spcPts val="0"/>
                        </a:spcBef>
                        <a:spcAft>
                          <a:spcPts val="0"/>
                        </a:spcAft>
                      </a:pPr>
                      <a:r>
                        <a:rPr lang="en-US" sz="2200" b="1" i="0" u="none" strike="noStrike" dirty="0">
                          <a:solidFill>
                            <a:srgbClr val="000000"/>
                          </a:solidFill>
                          <a:latin typeface="Arial"/>
                        </a:rPr>
                        <a:t>Editorial Calendar</a:t>
                      </a:r>
                      <a:endParaRPr lang="en-US" sz="2200" b="1" dirty="0"/>
                    </a:p>
                  </a:txBody>
                  <a:tcPr marL="88900" marR="88900" marT="88900" marB="88900" anchor="ctr"/>
                </a:tc>
                <a:tc>
                  <a:txBody>
                    <a:bodyPr/>
                    <a:lstStyle/>
                    <a:p>
                      <a:pPr algn="ctr" rtl="0" fontAlgn="t">
                        <a:spcBef>
                          <a:spcPts val="0"/>
                        </a:spcBef>
                        <a:spcAft>
                          <a:spcPts val="0"/>
                        </a:spcAft>
                      </a:pPr>
                      <a:r>
                        <a:rPr lang="en-US" sz="2200" b="1" i="0" u="none" strike="noStrike" dirty="0" err="1">
                          <a:solidFill>
                            <a:srgbClr val="000000"/>
                          </a:solidFill>
                          <a:latin typeface="Arial"/>
                        </a:rPr>
                        <a:t>CoSchedule</a:t>
                      </a:r>
                      <a:endParaRPr lang="en-US" sz="2200" b="1" dirty="0"/>
                    </a:p>
                  </a:txBody>
                  <a:tcPr marL="88900" marR="88900" marT="88900" marB="88900" anchor="ctr"/>
                </a:tc>
              </a:tr>
              <a:tr h="2453922">
                <a:tc>
                  <a:txBody>
                    <a:bodyPr/>
                    <a:lstStyle/>
                    <a:p>
                      <a:pPr algn="ctr" rtl="0" fontAlgn="t">
                        <a:spcBef>
                          <a:spcPts val="0"/>
                        </a:spcBef>
                        <a:spcAft>
                          <a:spcPts val="0"/>
                        </a:spcAft>
                      </a:pPr>
                      <a:r>
                        <a:rPr lang="en-US" sz="2200" b="1" i="0" u="none" strike="noStrike" dirty="0">
                          <a:solidFill>
                            <a:srgbClr val="000000"/>
                          </a:solidFill>
                          <a:latin typeface="Arial"/>
                        </a:rPr>
                        <a:t>Pros</a:t>
                      </a:r>
                      <a:endParaRPr lang="en-US" sz="2200" b="1" dirty="0"/>
                    </a:p>
                  </a:txBody>
                  <a:tcPr marL="88900" marR="88900" marT="88900" marB="88900" anchor="ctr"/>
                </a:tc>
                <a:tc>
                  <a:txBody>
                    <a:bodyPr/>
                    <a:lstStyle/>
                    <a:p>
                      <a:pPr rtl="0" fontAlgn="base">
                        <a:spcBef>
                          <a:spcPts val="0"/>
                        </a:spcBef>
                        <a:spcAft>
                          <a:spcPts val="0"/>
                        </a:spcAft>
                        <a:buFont typeface="Arial"/>
                        <a:buChar char="•"/>
                      </a:pPr>
                      <a:r>
                        <a:rPr lang="en-US" sz="2200" b="0" i="0" u="none" strike="noStrike" dirty="0">
                          <a:solidFill>
                            <a:srgbClr val="000000"/>
                          </a:solidFill>
                          <a:latin typeface="Arial"/>
                        </a:rPr>
                        <a:t>Drag and drop calendar </a:t>
                      </a:r>
                    </a:p>
                    <a:p>
                      <a:pPr rtl="0" fontAlgn="base">
                        <a:spcBef>
                          <a:spcPts val="0"/>
                        </a:spcBef>
                        <a:spcAft>
                          <a:spcPts val="0"/>
                        </a:spcAft>
                        <a:buFont typeface="Arial"/>
                        <a:buChar char="•"/>
                      </a:pPr>
                      <a:r>
                        <a:rPr lang="en-US" sz="2200" b="0" i="0" u="none" strike="noStrike" dirty="0">
                          <a:solidFill>
                            <a:srgbClr val="000000"/>
                          </a:solidFill>
                          <a:latin typeface="Arial"/>
                        </a:rPr>
                        <a:t>Supports multiple users</a:t>
                      </a:r>
                    </a:p>
                    <a:p>
                      <a:pPr rtl="0" fontAlgn="base">
                        <a:spcBef>
                          <a:spcPts val="0"/>
                        </a:spcBef>
                        <a:spcAft>
                          <a:spcPts val="0"/>
                        </a:spcAft>
                        <a:buFont typeface="Arial"/>
                        <a:buChar char="•"/>
                      </a:pPr>
                      <a:r>
                        <a:rPr lang="en-US" sz="2200" b="0" i="0" u="none" strike="noStrike" dirty="0">
                          <a:solidFill>
                            <a:srgbClr val="000000"/>
                          </a:solidFill>
                          <a:latin typeface="Arial"/>
                        </a:rPr>
                        <a:t>Free </a:t>
                      </a:r>
                      <a:r>
                        <a:rPr lang="en-US" sz="2200" b="0" i="0" u="none" strike="noStrike" dirty="0" err="1">
                          <a:solidFill>
                            <a:srgbClr val="000000"/>
                          </a:solidFill>
                          <a:latin typeface="Arial"/>
                        </a:rPr>
                        <a:t>plugin</a:t>
                      </a:r>
                      <a:endParaRPr lang="en-US" sz="2200" b="0" i="0" u="none" strike="noStrike" dirty="0">
                        <a:solidFill>
                          <a:srgbClr val="000000"/>
                        </a:solidFill>
                        <a:latin typeface="Arial"/>
                      </a:endParaRPr>
                    </a:p>
                  </a:txBody>
                  <a:tcPr marL="88900" marR="88900" marT="88900" marB="88900" anchor="ctr"/>
                </a:tc>
                <a:tc>
                  <a:txBody>
                    <a:bodyPr/>
                    <a:lstStyle/>
                    <a:p>
                      <a:pPr rtl="0" fontAlgn="base">
                        <a:spcBef>
                          <a:spcPts val="0"/>
                        </a:spcBef>
                        <a:spcAft>
                          <a:spcPts val="0"/>
                        </a:spcAft>
                        <a:buFont typeface="Arial"/>
                        <a:buChar char="•"/>
                      </a:pPr>
                      <a:r>
                        <a:rPr lang="en-US" sz="2200" b="0" i="0" u="none" strike="noStrike" dirty="0">
                          <a:solidFill>
                            <a:srgbClr val="000000"/>
                          </a:solidFill>
                          <a:latin typeface="Arial"/>
                        </a:rPr>
                        <a:t>Drag and drop calendar </a:t>
                      </a:r>
                    </a:p>
                    <a:p>
                      <a:pPr rtl="0" fontAlgn="base">
                        <a:spcBef>
                          <a:spcPts val="0"/>
                        </a:spcBef>
                        <a:spcAft>
                          <a:spcPts val="0"/>
                        </a:spcAft>
                        <a:buFont typeface="Arial"/>
                        <a:buChar char="•"/>
                      </a:pPr>
                      <a:r>
                        <a:rPr lang="en-US" sz="2200" b="0" i="0" u="none" strike="noStrike" dirty="0">
                          <a:solidFill>
                            <a:srgbClr val="000000"/>
                          </a:solidFill>
                          <a:latin typeface="Arial"/>
                        </a:rPr>
                        <a:t>Social media integration: create and schedule social media posts in the same interface and boost traffic from older posts</a:t>
                      </a:r>
                    </a:p>
                    <a:p>
                      <a:pPr rtl="0" fontAlgn="base">
                        <a:spcBef>
                          <a:spcPts val="0"/>
                        </a:spcBef>
                        <a:spcAft>
                          <a:spcPts val="0"/>
                        </a:spcAft>
                        <a:buFont typeface="Arial"/>
                        <a:buChar char="•"/>
                      </a:pPr>
                      <a:r>
                        <a:rPr lang="en-US" sz="2200" b="0" i="0" u="none" strike="noStrike" dirty="0">
                          <a:solidFill>
                            <a:srgbClr val="000000"/>
                          </a:solidFill>
                          <a:latin typeface="Arial"/>
                        </a:rPr>
                        <a:t>Supports multiple users</a:t>
                      </a:r>
                    </a:p>
                  </a:txBody>
                  <a:tcPr marL="88900" marR="88900" marT="88900" marB="88900" anchor="ctr"/>
                </a:tc>
              </a:tr>
              <a:tr h="950824">
                <a:tc>
                  <a:txBody>
                    <a:bodyPr/>
                    <a:lstStyle/>
                    <a:p>
                      <a:pPr algn="ctr" rtl="0" fontAlgn="t">
                        <a:spcBef>
                          <a:spcPts val="0"/>
                        </a:spcBef>
                        <a:spcAft>
                          <a:spcPts val="0"/>
                        </a:spcAft>
                      </a:pPr>
                      <a:r>
                        <a:rPr lang="en-US" sz="2200" b="0" i="0" u="none" strike="noStrike" dirty="0">
                          <a:solidFill>
                            <a:srgbClr val="000000"/>
                          </a:solidFill>
                          <a:latin typeface="Arial"/>
                        </a:rPr>
                        <a:t>Cons</a:t>
                      </a:r>
                      <a:endParaRPr lang="en-US" sz="2200" dirty="0"/>
                    </a:p>
                  </a:txBody>
                  <a:tcPr marL="88900" marR="88900" marT="88900" marB="88900" anchor="ctr"/>
                </a:tc>
                <a:tc>
                  <a:txBody>
                    <a:bodyPr/>
                    <a:lstStyle/>
                    <a:p>
                      <a:pPr rtl="0" fontAlgn="base">
                        <a:spcBef>
                          <a:spcPts val="0"/>
                        </a:spcBef>
                        <a:spcAft>
                          <a:spcPts val="0"/>
                        </a:spcAft>
                        <a:buFont typeface="Arial"/>
                        <a:buChar char="•"/>
                      </a:pPr>
                      <a:r>
                        <a:rPr lang="en-US" sz="2200" b="0" i="0" u="none" strike="noStrike" dirty="0">
                          <a:solidFill>
                            <a:srgbClr val="000000"/>
                          </a:solidFill>
                          <a:latin typeface="Arial"/>
                        </a:rPr>
                        <a:t>Not connected to social media</a:t>
                      </a:r>
                    </a:p>
                  </a:txBody>
                  <a:tcPr marL="88900" marR="88900" marT="88900" marB="88900" anchor="ctr"/>
                </a:tc>
                <a:tc>
                  <a:txBody>
                    <a:bodyPr/>
                    <a:lstStyle/>
                    <a:p>
                      <a:pPr rtl="0" fontAlgn="base">
                        <a:spcBef>
                          <a:spcPts val="0"/>
                        </a:spcBef>
                        <a:spcAft>
                          <a:spcPts val="0"/>
                        </a:spcAft>
                        <a:buFont typeface="Arial"/>
                        <a:buChar char="•"/>
                      </a:pPr>
                      <a:r>
                        <a:rPr lang="en-US" sz="2200" b="0" i="0" u="none" strike="noStrike" dirty="0">
                          <a:solidFill>
                            <a:srgbClr val="000000"/>
                          </a:solidFill>
                          <a:latin typeface="Arial"/>
                        </a:rPr>
                        <a:t>Premium </a:t>
                      </a:r>
                      <a:r>
                        <a:rPr lang="en-US" sz="2200" b="0" i="0" u="none" strike="noStrike" dirty="0" err="1">
                          <a:solidFill>
                            <a:srgbClr val="000000"/>
                          </a:solidFill>
                          <a:latin typeface="Arial"/>
                        </a:rPr>
                        <a:t>Wordpress</a:t>
                      </a:r>
                      <a:r>
                        <a:rPr lang="en-US" sz="2200" b="0" i="0" u="none" strike="noStrike" dirty="0">
                          <a:solidFill>
                            <a:srgbClr val="000000"/>
                          </a:solidFill>
                          <a:latin typeface="Arial"/>
                        </a:rPr>
                        <a:t> </a:t>
                      </a:r>
                      <a:r>
                        <a:rPr lang="en-US" sz="2200" b="0" i="0" u="none" strike="noStrike" dirty="0" err="1">
                          <a:solidFill>
                            <a:srgbClr val="000000"/>
                          </a:solidFill>
                          <a:latin typeface="Arial"/>
                        </a:rPr>
                        <a:t>Plugin</a:t>
                      </a:r>
                      <a:r>
                        <a:rPr lang="en-US" sz="2200" b="0" i="0" u="none" strike="noStrike" dirty="0">
                          <a:solidFill>
                            <a:srgbClr val="000000"/>
                          </a:solidFill>
                          <a:latin typeface="Arial"/>
                        </a:rPr>
                        <a:t> (currently $9/month) </a:t>
                      </a:r>
                    </a:p>
                  </a:txBody>
                  <a:tcPr marL="88900" marR="88900" marT="88900" marB="88900" anchor="ctr"/>
                </a:tc>
              </a:tr>
            </a:tbl>
          </a:graphicData>
        </a:graphic>
      </p:graphicFrame>
    </p:spTree>
    <p:extLst>
      <p:ext uri="{BB962C8B-B14F-4D97-AF65-F5344CB8AC3E}">
        <p14:creationId xmlns:p14="http://schemas.microsoft.com/office/powerpoint/2010/main" val="2662142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to expand your blog’s reach</a:t>
            </a:r>
            <a:endParaRPr lang="en-GB" dirty="0"/>
          </a:p>
        </p:txBody>
      </p:sp>
      <p:sp>
        <p:nvSpPr>
          <p:cNvPr id="3" name="Text Placeholder 2"/>
          <p:cNvSpPr>
            <a:spLocks noGrp="1"/>
          </p:cNvSpPr>
          <p:nvPr>
            <p:ph type="body" idx="1"/>
          </p:nvPr>
        </p:nvSpPr>
        <p:spPr/>
        <p:txBody>
          <a:bodyPr/>
          <a:lstStyle/>
          <a:p>
            <a:r>
              <a:rPr lang="en-GB" dirty="0" smtClean="0"/>
              <a:t>Brittany // Get more followers!</a:t>
            </a:r>
            <a:endParaRPr lang="en-GB" dirty="0"/>
          </a:p>
        </p:txBody>
      </p:sp>
    </p:spTree>
    <p:extLst>
      <p:ext uri="{BB962C8B-B14F-4D97-AF65-F5344CB8AC3E}">
        <p14:creationId xmlns:p14="http://schemas.microsoft.com/office/powerpoint/2010/main" val="416413336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Questions?</a:t>
            </a:r>
            <a:endParaRPr lang="en-GB" dirty="0"/>
          </a:p>
        </p:txBody>
      </p:sp>
      <p:sp>
        <p:nvSpPr>
          <p:cNvPr id="3" name="Text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4769584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Keys to Long-Term Growth</a:t>
            </a:r>
            <a:endParaRPr lang="en-GB" dirty="0"/>
          </a:p>
        </p:txBody>
      </p:sp>
      <p:sp>
        <p:nvSpPr>
          <p:cNvPr id="3" name="Content Placeholder 2"/>
          <p:cNvSpPr>
            <a:spLocks noGrp="1"/>
          </p:cNvSpPr>
          <p:nvPr>
            <p:ph idx="1"/>
          </p:nvPr>
        </p:nvSpPr>
        <p:spPr/>
        <p:txBody>
          <a:bodyPr/>
          <a:lstStyle/>
          <a:p>
            <a:r>
              <a:rPr lang="en-GB" dirty="0" smtClean="0"/>
              <a:t>Consistent traffic</a:t>
            </a:r>
          </a:p>
          <a:p>
            <a:r>
              <a:rPr lang="en-GB" dirty="0" smtClean="0"/>
              <a:t>Social shares</a:t>
            </a:r>
            <a:endParaRPr lang="en-GB" dirty="0"/>
          </a:p>
        </p:txBody>
      </p:sp>
    </p:spTree>
    <p:extLst>
      <p:ext uri="{BB962C8B-B14F-4D97-AF65-F5344CB8AC3E}">
        <p14:creationId xmlns:p14="http://schemas.microsoft.com/office/powerpoint/2010/main" val="12211179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Keys to Long-Term Growth</a:t>
            </a:r>
            <a:endParaRPr lang="en-GB" dirty="0"/>
          </a:p>
        </p:txBody>
      </p:sp>
      <p:sp>
        <p:nvSpPr>
          <p:cNvPr id="3" name="Content Placeholder 2"/>
          <p:cNvSpPr>
            <a:spLocks noGrp="1"/>
          </p:cNvSpPr>
          <p:nvPr>
            <p:ph idx="1"/>
          </p:nvPr>
        </p:nvSpPr>
        <p:spPr/>
        <p:txBody>
          <a:bodyPr/>
          <a:lstStyle/>
          <a:p>
            <a:r>
              <a:rPr lang="en-GB" dirty="0" smtClean="0"/>
              <a:t>Consistent traffic = SEO</a:t>
            </a:r>
          </a:p>
          <a:p>
            <a:r>
              <a:rPr lang="en-GB" dirty="0" smtClean="0"/>
              <a:t>Social shares = </a:t>
            </a:r>
            <a:r>
              <a:rPr lang="en-GB" dirty="0" err="1" smtClean="0"/>
              <a:t>shareability</a:t>
            </a:r>
            <a:endParaRPr lang="en-GB" dirty="0"/>
          </a:p>
        </p:txBody>
      </p:sp>
    </p:spTree>
    <p:extLst>
      <p:ext uri="{BB962C8B-B14F-4D97-AF65-F5344CB8AC3E}">
        <p14:creationId xmlns:p14="http://schemas.microsoft.com/office/powerpoint/2010/main" val="17676941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Search Engine Optimization (SEO)</a:t>
            </a:r>
            <a:endParaRPr lang="en-GB" dirty="0"/>
          </a:p>
        </p:txBody>
      </p:sp>
      <p:sp>
        <p:nvSpPr>
          <p:cNvPr id="3" name="Text Placeholder 2"/>
          <p:cNvSpPr>
            <a:spLocks noGrp="1"/>
          </p:cNvSpPr>
          <p:nvPr>
            <p:ph type="body" idx="1"/>
          </p:nvPr>
        </p:nvSpPr>
        <p:spPr/>
        <p:txBody>
          <a:bodyPr/>
          <a:lstStyle/>
          <a:p>
            <a:r>
              <a:rPr lang="en-GB" dirty="0" smtClean="0"/>
              <a:t>Brittany // More traffic through search engines!</a:t>
            </a:r>
            <a:endParaRPr lang="en-GB" dirty="0"/>
          </a:p>
        </p:txBody>
      </p:sp>
    </p:spTree>
    <p:extLst>
      <p:ext uri="{BB962C8B-B14F-4D97-AF65-F5344CB8AC3E}">
        <p14:creationId xmlns:p14="http://schemas.microsoft.com/office/powerpoint/2010/main" val="2353440821"/>
      </p:ext>
    </p:extLst>
  </p:cSld>
  <p:clrMapOvr>
    <a:masterClrMapping/>
  </p:clrMapOvr>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TM03457491[[fn=Metropolitan]]</Template>
  <TotalTime>1453</TotalTime>
  <Words>2619</Words>
  <Application>Microsoft Office PowerPoint</Application>
  <PresentationFormat>Widescreen</PresentationFormat>
  <Paragraphs>331</Paragraphs>
  <Slides>60</Slides>
  <Notes>29</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60</vt:i4>
      </vt:variant>
    </vt:vector>
  </HeadingPairs>
  <TitlesOfParts>
    <vt:vector size="66" baseType="lpstr">
      <vt:lpstr>Arial</vt:lpstr>
      <vt:lpstr>Calibri</vt:lpstr>
      <vt:lpstr>Calibri Light</vt:lpstr>
      <vt:lpstr>Wingdings</vt:lpstr>
      <vt:lpstr>Metropolitan</vt:lpstr>
      <vt:lpstr>Image</vt:lpstr>
      <vt:lpstr>Optimizing Your WordPress Blog</vt:lpstr>
      <vt:lpstr>Ashley</vt:lpstr>
      <vt:lpstr>Brittany</vt:lpstr>
      <vt:lpstr>Cialina</vt:lpstr>
      <vt:lpstr>Rhys</vt:lpstr>
      <vt:lpstr>How to expand your blog’s reach</vt:lpstr>
      <vt:lpstr>The Keys to Long-Term Growth</vt:lpstr>
      <vt:lpstr>The Keys to Long-Term Growth</vt:lpstr>
      <vt:lpstr>Search Engine Optimization (SEO)</vt:lpstr>
      <vt:lpstr>How to Improve On-Page SEO: WordPress SEO by Yoast</vt:lpstr>
      <vt:lpstr>PowerPoint Presentation</vt:lpstr>
      <vt:lpstr>How to keep people on your site: Related Posts</vt:lpstr>
      <vt:lpstr>PowerPoint Presentation</vt:lpstr>
      <vt:lpstr>Shareability</vt:lpstr>
      <vt:lpstr>Never share a blog post just once</vt:lpstr>
      <vt:lpstr>New post sharing schedule:</vt:lpstr>
      <vt:lpstr>PowerPoint Presentation</vt:lpstr>
      <vt:lpstr>Automate sharing older posts</vt:lpstr>
      <vt:lpstr>Encourage social shares</vt:lpstr>
      <vt:lpstr>PowerPoint Presentation</vt:lpstr>
      <vt:lpstr>Speeding up your book blog</vt:lpstr>
      <vt:lpstr>Why is it important?</vt:lpstr>
      <vt:lpstr>How can we improve?</vt:lpstr>
      <vt:lpstr>Content Delivery Networks</vt:lpstr>
      <vt:lpstr>CNDs: CloudFlare</vt:lpstr>
      <vt:lpstr>PowerPoint Presentation</vt:lpstr>
      <vt:lpstr>PowerPoint Presentation</vt:lpstr>
      <vt:lpstr>PowerPoint Presentation</vt:lpstr>
      <vt:lpstr>PowerPoint Presentation</vt:lpstr>
      <vt:lpstr>PowerPoint Presentation</vt:lpstr>
      <vt:lpstr>Voila! Faster site!</vt:lpstr>
      <vt:lpstr>W3 Total Cache</vt:lpstr>
      <vt:lpstr>P3 Plugin Performance Profiler</vt:lpstr>
      <vt:lpstr>PowerPoint Presentation</vt:lpstr>
      <vt:lpstr>EWWW Image Optimizer</vt:lpstr>
      <vt:lpstr>Plugins Mentioned</vt:lpstr>
      <vt:lpstr>Keeping Your Blog Secure</vt:lpstr>
      <vt:lpstr>Protect Your Online Home</vt:lpstr>
      <vt:lpstr>Brute Forcing</vt:lpstr>
      <vt:lpstr>What a strong password looks like</vt:lpstr>
      <vt:lpstr>Protecting your WordPress blog</vt:lpstr>
      <vt:lpstr>Brute force protection</vt:lpstr>
      <vt:lpstr>ALWAYS update your site!</vt:lpstr>
      <vt:lpstr>Backups</vt:lpstr>
      <vt:lpstr>Easy Mode: WordPress Export</vt:lpstr>
      <vt:lpstr>Easy Mode: WordPress Import</vt:lpstr>
      <vt:lpstr>Easy Mode: Down Sides</vt:lpstr>
      <vt:lpstr>Other Backup Methods &amp; Plugins</vt:lpstr>
      <vt:lpstr>Harder Mode: cPanel Backup</vt:lpstr>
      <vt:lpstr>cPanel Backup: Database</vt:lpstr>
      <vt:lpstr>cPanel Back-up: Database</vt:lpstr>
      <vt:lpstr>cPanel Backup: Files</vt:lpstr>
      <vt:lpstr>How Often Should I Back Up?</vt:lpstr>
      <vt:lpstr>Keeping Your Blog Organized</vt:lpstr>
      <vt:lpstr>Blog Templates</vt:lpstr>
      <vt:lpstr>Easy Content Templates</vt:lpstr>
      <vt:lpstr>Easy Content Templates</vt:lpstr>
      <vt:lpstr>Blog Calendars</vt:lpstr>
      <vt:lpstr>Editorial Calendar vs. CoSchedule</vt:lpstr>
      <vt:lpstr>Questions?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Optimizing Your WordPress Blog</dc:title>
  <dc:creator>Ashley Evans</dc:creator>
  <cp:lastModifiedBy>Ashley Evans</cp:lastModifiedBy>
  <cp:revision>28</cp:revision>
  <dcterms:created xsi:type="dcterms:W3CDTF">2015-05-04T11:31:28Z</dcterms:created>
  <dcterms:modified xsi:type="dcterms:W3CDTF">2015-05-18T16:36:59Z</dcterms:modified>
</cp:coreProperties>
</file>